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69" r:id="rId3"/>
    <p:sldId id="260" r:id="rId4"/>
    <p:sldId id="261" r:id="rId5"/>
    <p:sldId id="259" r:id="rId6"/>
    <p:sldId id="266" r:id="rId7"/>
    <p:sldId id="272" r:id="rId8"/>
    <p:sldId id="271" r:id="rId9"/>
    <p:sldId id="258"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9C34E-7D52-4E6A-B4BF-BE7ACF03C098}" type="doc">
      <dgm:prSet loTypeId="urn:microsoft.com/office/officeart/2005/8/layout/hProcess9" loCatId="process" qsTypeId="urn:microsoft.com/office/officeart/2005/8/quickstyle/simple1" qsCatId="simple" csTypeId="urn:microsoft.com/office/officeart/2005/8/colors/colorful2" csCatId="colorful" phldr="1"/>
      <dgm:spPr/>
    </dgm:pt>
    <dgm:pt modelId="{00E00F65-F1D8-4CB3-9756-69CBDF645C53}">
      <dgm:prSet phldrT="[Tekst]" custT="1"/>
      <dgm:spPr/>
      <dgm:t>
        <a:bodyPr/>
        <a:lstStyle/>
        <a:p>
          <a:r>
            <a:rPr lang="da-DK" sz="1600" b="1" dirty="0">
              <a:solidFill>
                <a:schemeClr val="bg1"/>
              </a:solidFill>
            </a:rPr>
            <a:t>Skolebestyrelses-møde</a:t>
          </a:r>
        </a:p>
        <a:p>
          <a:r>
            <a:rPr lang="da-DK" sz="1600" dirty="0">
              <a:solidFill>
                <a:schemeClr val="bg1"/>
              </a:solidFill>
            </a:rPr>
            <a:t>Kan vi gå videre med den tilgang?</a:t>
          </a:r>
        </a:p>
        <a:p>
          <a:r>
            <a:rPr lang="da-DK" sz="1600" dirty="0">
              <a:solidFill>
                <a:schemeClr val="bg1"/>
              </a:solidFill>
            </a:rPr>
            <a:t>Hvilke opmærksomhedspunkter giver det?</a:t>
          </a:r>
        </a:p>
      </dgm:t>
    </dgm:pt>
    <dgm:pt modelId="{BA4D426B-9C7D-4332-AF6B-99C4392A827D}" type="parTrans" cxnId="{C5B549B9-6391-4DD1-AD5B-51ACDB71906E}">
      <dgm:prSet/>
      <dgm:spPr/>
      <dgm:t>
        <a:bodyPr/>
        <a:lstStyle/>
        <a:p>
          <a:endParaRPr lang="da-DK"/>
        </a:p>
      </dgm:t>
    </dgm:pt>
    <dgm:pt modelId="{3596B05E-BE66-47EB-8EF8-540FEC0E28AF}" type="sibTrans" cxnId="{C5B549B9-6391-4DD1-AD5B-51ACDB71906E}">
      <dgm:prSet/>
      <dgm:spPr/>
      <dgm:t>
        <a:bodyPr/>
        <a:lstStyle/>
        <a:p>
          <a:endParaRPr lang="da-DK"/>
        </a:p>
      </dgm:t>
    </dgm:pt>
    <dgm:pt modelId="{8D17E379-79FA-4DFB-8609-E10E972EE721}">
      <dgm:prSet phldrT="[Tekst]" custT="1"/>
      <dgm:spPr/>
      <dgm:t>
        <a:bodyPr/>
        <a:lstStyle/>
        <a:p>
          <a:endParaRPr lang="da-DK" sz="1400" b="1" dirty="0">
            <a:solidFill>
              <a:schemeClr val="bg1"/>
            </a:solidFill>
          </a:endParaRPr>
        </a:p>
        <a:p>
          <a:r>
            <a:rPr lang="da-DK" sz="1400" b="1" dirty="0">
              <a:solidFill>
                <a:schemeClr val="bg1"/>
              </a:solidFill>
            </a:rPr>
            <a:t>Afdelingsmøder:</a:t>
          </a:r>
        </a:p>
        <a:p>
          <a:r>
            <a:rPr lang="da-DK" sz="1400" dirty="0">
              <a:solidFill>
                <a:schemeClr val="bg1"/>
              </a:solidFill>
            </a:rPr>
            <a:t>Hvordan arbejdes med læringssamtaler og skole-hjemsamtaler så ressourcesynet bliver tydeligt og meddelelsesbogen giver mening</a:t>
          </a:r>
        </a:p>
        <a:p>
          <a:endParaRPr lang="da-DK" sz="1400" dirty="0">
            <a:solidFill>
              <a:schemeClr val="bg1"/>
            </a:solidFill>
          </a:endParaRPr>
        </a:p>
      </dgm:t>
    </dgm:pt>
    <dgm:pt modelId="{CB1FB1B5-59F4-4D27-8F51-DBDF227F6034}" type="parTrans" cxnId="{A96862E6-D151-4E98-902D-602FEF6BD273}">
      <dgm:prSet/>
      <dgm:spPr/>
      <dgm:t>
        <a:bodyPr/>
        <a:lstStyle/>
        <a:p>
          <a:endParaRPr lang="da-DK"/>
        </a:p>
      </dgm:t>
    </dgm:pt>
    <dgm:pt modelId="{C6E64524-A1D4-4887-8082-4A62089719C5}" type="sibTrans" cxnId="{A96862E6-D151-4E98-902D-602FEF6BD273}">
      <dgm:prSet/>
      <dgm:spPr/>
      <dgm:t>
        <a:bodyPr/>
        <a:lstStyle/>
        <a:p>
          <a:endParaRPr lang="da-DK"/>
        </a:p>
      </dgm:t>
    </dgm:pt>
    <dgm:pt modelId="{D8D4DD8F-04D0-4874-AF4F-DE3AE78B7772}">
      <dgm:prSet phldrT="[Tekst]" custT="1"/>
      <dgm:spPr/>
      <dgm:t>
        <a:bodyPr/>
        <a:lstStyle/>
        <a:p>
          <a:r>
            <a:rPr lang="da-DK" sz="1400" b="1" kern="1200" dirty="0">
              <a:solidFill>
                <a:prstClr val="white"/>
              </a:solidFill>
              <a:latin typeface="Rockwell" panose="02060603020205020403"/>
              <a:ea typeface="+mn-ea"/>
              <a:cs typeface="+mn-cs"/>
            </a:rPr>
            <a:t>Elevrådet </a:t>
          </a:r>
          <a:r>
            <a:rPr lang="da-DK" sz="1400" kern="1200" dirty="0">
              <a:solidFill>
                <a:prstClr val="white"/>
              </a:solidFill>
              <a:latin typeface="Rockwell" panose="02060603020205020403"/>
              <a:ea typeface="+mn-ea"/>
              <a:cs typeface="+mn-cs"/>
            </a:rPr>
            <a:t>kommentarer på rammer og tanker om meddelelsesbogen</a:t>
          </a:r>
        </a:p>
        <a:p>
          <a:endParaRPr lang="da-DK" sz="1400" kern="1200" dirty="0">
            <a:solidFill>
              <a:prstClr val="white"/>
            </a:solidFill>
            <a:latin typeface="Rockwell" panose="02060603020205020403"/>
            <a:ea typeface="+mn-ea"/>
            <a:cs typeface="+mn-cs"/>
            <a:sym typeface="Wingdings" panose="05000000000000000000" pitchFamily="2" charset="2"/>
          </a:endParaRPr>
        </a:p>
      </dgm:t>
    </dgm:pt>
    <dgm:pt modelId="{0BE94F2C-B1CC-4F3E-8FC3-C4AC440AF21F}" type="parTrans" cxnId="{3606AF58-595E-42FE-8D35-5525586B5BCC}">
      <dgm:prSet/>
      <dgm:spPr/>
      <dgm:t>
        <a:bodyPr/>
        <a:lstStyle/>
        <a:p>
          <a:endParaRPr lang="da-DK"/>
        </a:p>
      </dgm:t>
    </dgm:pt>
    <dgm:pt modelId="{3822E350-F0DE-4F3B-A8D6-5DB512947CFE}" type="sibTrans" cxnId="{3606AF58-595E-42FE-8D35-5525586B5BCC}">
      <dgm:prSet/>
      <dgm:spPr/>
      <dgm:t>
        <a:bodyPr/>
        <a:lstStyle/>
        <a:p>
          <a:endParaRPr lang="da-DK"/>
        </a:p>
      </dgm:t>
    </dgm:pt>
    <dgm:pt modelId="{C098EB4E-E627-4B4E-AEEF-20AF41AD7E9A}">
      <dgm:prSet/>
      <dgm:spPr/>
      <dgm:t>
        <a:bodyPr/>
        <a:lstStyle/>
        <a:p>
          <a:r>
            <a:rPr lang="da-DK" dirty="0"/>
            <a:t>Endelig anbefalinger fra medarbejdere og elever </a:t>
          </a:r>
          <a:r>
            <a:rPr lang="da-DK" b="1" dirty="0"/>
            <a:t>fremlægges for skolebestyrelse</a:t>
          </a:r>
        </a:p>
        <a:p>
          <a:r>
            <a:rPr lang="da-DK" dirty="0">
              <a:sym typeface="Wingdings" panose="05000000000000000000" pitchFamily="2" charset="2"/>
            </a:rPr>
            <a:t> </a:t>
          </a:r>
        </a:p>
        <a:p>
          <a:r>
            <a:rPr lang="da-DK" dirty="0">
              <a:sym typeface="Wingdings" panose="05000000000000000000" pitchFamily="2" charset="2"/>
            </a:rPr>
            <a:t>Beslutning om princip inden sommerferien </a:t>
          </a:r>
          <a:endParaRPr lang="da-DK" dirty="0"/>
        </a:p>
      </dgm:t>
    </dgm:pt>
    <dgm:pt modelId="{238AE846-C691-4EBB-818D-3D026461FC21}" type="parTrans" cxnId="{B1879455-E23E-4FC0-A9CE-BC8F7D8AFB0A}">
      <dgm:prSet/>
      <dgm:spPr/>
      <dgm:t>
        <a:bodyPr/>
        <a:lstStyle/>
        <a:p>
          <a:endParaRPr lang="da-DK"/>
        </a:p>
      </dgm:t>
    </dgm:pt>
    <dgm:pt modelId="{727F3E00-F658-4483-9A9C-3AAC5A96C01F}" type="sibTrans" cxnId="{B1879455-E23E-4FC0-A9CE-BC8F7D8AFB0A}">
      <dgm:prSet/>
      <dgm:spPr/>
      <dgm:t>
        <a:bodyPr/>
        <a:lstStyle/>
        <a:p>
          <a:endParaRPr lang="da-DK"/>
        </a:p>
      </dgm:t>
    </dgm:pt>
    <dgm:pt modelId="{40D1C07D-5533-4940-9530-8F1756606DC9}">
      <dgm:prSet/>
      <dgm:spPr/>
      <dgm:t>
        <a:bodyPr/>
        <a:lstStyle/>
        <a:p>
          <a:r>
            <a:rPr lang="da-DK" dirty="0"/>
            <a:t>Elevens bog er klar til </a:t>
          </a:r>
          <a:r>
            <a:rPr lang="da-DK" b="1" dirty="0"/>
            <a:t>ibrugtagning 23/24</a:t>
          </a:r>
        </a:p>
      </dgm:t>
    </dgm:pt>
    <dgm:pt modelId="{16DD9CCA-08B3-4800-AA87-ADF83EBE2D56}" type="parTrans" cxnId="{BA2FC511-84AA-49B0-9A27-8426E8BE729F}">
      <dgm:prSet/>
      <dgm:spPr/>
      <dgm:t>
        <a:bodyPr/>
        <a:lstStyle/>
        <a:p>
          <a:endParaRPr lang="da-DK"/>
        </a:p>
      </dgm:t>
    </dgm:pt>
    <dgm:pt modelId="{F962DAD1-F510-4B5A-B3CB-04032D16C50E}" type="sibTrans" cxnId="{BA2FC511-84AA-49B0-9A27-8426E8BE729F}">
      <dgm:prSet/>
      <dgm:spPr/>
      <dgm:t>
        <a:bodyPr/>
        <a:lstStyle/>
        <a:p>
          <a:endParaRPr lang="da-DK"/>
        </a:p>
      </dgm:t>
    </dgm:pt>
    <dgm:pt modelId="{C57B219B-0ED9-4DCB-8092-3079B4DB7D72}" type="pres">
      <dgm:prSet presAssocID="{2C99C34E-7D52-4E6A-B4BF-BE7ACF03C098}" presName="CompostProcess" presStyleCnt="0">
        <dgm:presLayoutVars>
          <dgm:dir/>
          <dgm:resizeHandles val="exact"/>
        </dgm:presLayoutVars>
      </dgm:prSet>
      <dgm:spPr/>
    </dgm:pt>
    <dgm:pt modelId="{89881A49-BAF3-40BA-B090-C35C4C207EE9}" type="pres">
      <dgm:prSet presAssocID="{2C99C34E-7D52-4E6A-B4BF-BE7ACF03C098}" presName="arrow" presStyleLbl="bgShp" presStyleIdx="0" presStyleCnt="1"/>
      <dgm:spPr/>
    </dgm:pt>
    <dgm:pt modelId="{C9E4CBCE-E4D4-4FF8-A372-AFA9DDF837DF}" type="pres">
      <dgm:prSet presAssocID="{2C99C34E-7D52-4E6A-B4BF-BE7ACF03C098}" presName="linearProcess" presStyleCnt="0"/>
      <dgm:spPr/>
    </dgm:pt>
    <dgm:pt modelId="{197589D8-0D89-40A5-8CC1-70793D70264C}" type="pres">
      <dgm:prSet presAssocID="{00E00F65-F1D8-4CB3-9756-69CBDF645C53}" presName="textNode" presStyleLbl="node1" presStyleIdx="0" presStyleCnt="5" custScaleX="99995" custScaleY="99003" custLinFactNeighborX="70985" custLinFactNeighborY="712">
        <dgm:presLayoutVars>
          <dgm:bulletEnabled val="1"/>
        </dgm:presLayoutVars>
      </dgm:prSet>
      <dgm:spPr/>
    </dgm:pt>
    <dgm:pt modelId="{DC63DB62-424D-43BD-BC0C-352B1FB5A061}" type="pres">
      <dgm:prSet presAssocID="{3596B05E-BE66-47EB-8EF8-540FEC0E28AF}" presName="sibTrans" presStyleCnt="0"/>
      <dgm:spPr/>
    </dgm:pt>
    <dgm:pt modelId="{067C4D11-3649-4FAC-A455-70AE38659EE5}" type="pres">
      <dgm:prSet presAssocID="{8D17E379-79FA-4DFB-8609-E10E972EE721}" presName="textNode" presStyleLbl="node1" presStyleIdx="1" presStyleCnt="5" custScaleX="100226" custScaleY="98832" custLinFactNeighborX="14197" custLinFactNeighborY="2285">
        <dgm:presLayoutVars>
          <dgm:bulletEnabled val="1"/>
        </dgm:presLayoutVars>
      </dgm:prSet>
      <dgm:spPr/>
    </dgm:pt>
    <dgm:pt modelId="{7887A305-7585-4134-B747-A08678AAD3B4}" type="pres">
      <dgm:prSet presAssocID="{C6E64524-A1D4-4887-8082-4A62089719C5}" presName="sibTrans" presStyleCnt="0"/>
      <dgm:spPr/>
    </dgm:pt>
    <dgm:pt modelId="{92FC2F8C-9486-49C6-BF55-06256FC41F7A}" type="pres">
      <dgm:prSet presAssocID="{D8D4DD8F-04D0-4874-AF4F-DE3AE78B7772}" presName="textNode" presStyleLbl="node1" presStyleIdx="2" presStyleCnt="5">
        <dgm:presLayoutVars>
          <dgm:bulletEnabled val="1"/>
        </dgm:presLayoutVars>
      </dgm:prSet>
      <dgm:spPr/>
    </dgm:pt>
    <dgm:pt modelId="{92BF8DA9-E495-47B8-8E25-7887F8E658A3}" type="pres">
      <dgm:prSet presAssocID="{3822E350-F0DE-4F3B-A8D6-5DB512947CFE}" presName="sibTrans" presStyleCnt="0"/>
      <dgm:spPr/>
    </dgm:pt>
    <dgm:pt modelId="{593C1D9D-84AA-4506-8746-DE2B0861BE6D}" type="pres">
      <dgm:prSet presAssocID="{C098EB4E-E627-4B4E-AEEF-20AF41AD7E9A}" presName="textNode" presStyleLbl="node1" presStyleIdx="3" presStyleCnt="5">
        <dgm:presLayoutVars>
          <dgm:bulletEnabled val="1"/>
        </dgm:presLayoutVars>
      </dgm:prSet>
      <dgm:spPr/>
    </dgm:pt>
    <dgm:pt modelId="{46AED34D-77C2-41C8-8569-B98118A0716C}" type="pres">
      <dgm:prSet presAssocID="{727F3E00-F658-4483-9A9C-3AAC5A96C01F}" presName="sibTrans" presStyleCnt="0"/>
      <dgm:spPr/>
    </dgm:pt>
    <dgm:pt modelId="{A8B8FEB7-D0F9-49CC-8DCB-4745F14E8C9F}" type="pres">
      <dgm:prSet presAssocID="{40D1C07D-5533-4940-9530-8F1756606DC9}" presName="textNode" presStyleLbl="node1" presStyleIdx="4" presStyleCnt="5">
        <dgm:presLayoutVars>
          <dgm:bulletEnabled val="1"/>
        </dgm:presLayoutVars>
      </dgm:prSet>
      <dgm:spPr/>
    </dgm:pt>
  </dgm:ptLst>
  <dgm:cxnLst>
    <dgm:cxn modelId="{B2F7330F-C4D5-4F7D-B62F-659DDABA379D}" type="presOf" srcId="{8D17E379-79FA-4DFB-8609-E10E972EE721}" destId="{067C4D11-3649-4FAC-A455-70AE38659EE5}" srcOrd="0" destOrd="0" presId="urn:microsoft.com/office/officeart/2005/8/layout/hProcess9"/>
    <dgm:cxn modelId="{BA2FC511-84AA-49B0-9A27-8426E8BE729F}" srcId="{2C99C34E-7D52-4E6A-B4BF-BE7ACF03C098}" destId="{40D1C07D-5533-4940-9530-8F1756606DC9}" srcOrd="4" destOrd="0" parTransId="{16DD9CCA-08B3-4800-AA87-ADF83EBE2D56}" sibTransId="{F962DAD1-F510-4B5A-B3CB-04032D16C50E}"/>
    <dgm:cxn modelId="{D3797A64-ACF4-4BB0-960D-34BEF6A42A49}" type="presOf" srcId="{40D1C07D-5533-4940-9530-8F1756606DC9}" destId="{A8B8FEB7-D0F9-49CC-8DCB-4745F14E8C9F}" srcOrd="0" destOrd="0" presId="urn:microsoft.com/office/officeart/2005/8/layout/hProcess9"/>
    <dgm:cxn modelId="{C623416C-51F4-404D-AA9A-F1A3320CD3C7}" type="presOf" srcId="{C098EB4E-E627-4B4E-AEEF-20AF41AD7E9A}" destId="{593C1D9D-84AA-4506-8746-DE2B0861BE6D}" srcOrd="0" destOrd="0" presId="urn:microsoft.com/office/officeart/2005/8/layout/hProcess9"/>
    <dgm:cxn modelId="{67CB3272-A143-438D-AAB6-6A753052656F}" type="presOf" srcId="{00E00F65-F1D8-4CB3-9756-69CBDF645C53}" destId="{197589D8-0D89-40A5-8CC1-70793D70264C}" srcOrd="0" destOrd="0" presId="urn:microsoft.com/office/officeart/2005/8/layout/hProcess9"/>
    <dgm:cxn modelId="{04208B72-B400-4AFC-B4CB-D887D8D0DB66}" type="presOf" srcId="{2C99C34E-7D52-4E6A-B4BF-BE7ACF03C098}" destId="{C57B219B-0ED9-4DCB-8092-3079B4DB7D72}" srcOrd="0" destOrd="0" presId="urn:microsoft.com/office/officeart/2005/8/layout/hProcess9"/>
    <dgm:cxn modelId="{B1879455-E23E-4FC0-A9CE-BC8F7D8AFB0A}" srcId="{2C99C34E-7D52-4E6A-B4BF-BE7ACF03C098}" destId="{C098EB4E-E627-4B4E-AEEF-20AF41AD7E9A}" srcOrd="3" destOrd="0" parTransId="{238AE846-C691-4EBB-818D-3D026461FC21}" sibTransId="{727F3E00-F658-4483-9A9C-3AAC5A96C01F}"/>
    <dgm:cxn modelId="{3606AF58-595E-42FE-8D35-5525586B5BCC}" srcId="{2C99C34E-7D52-4E6A-B4BF-BE7ACF03C098}" destId="{D8D4DD8F-04D0-4874-AF4F-DE3AE78B7772}" srcOrd="2" destOrd="0" parTransId="{0BE94F2C-B1CC-4F3E-8FC3-C4AC440AF21F}" sibTransId="{3822E350-F0DE-4F3B-A8D6-5DB512947CFE}"/>
    <dgm:cxn modelId="{D0338AB8-E580-4FDD-88FB-3943D5AD1B32}" type="presOf" srcId="{D8D4DD8F-04D0-4874-AF4F-DE3AE78B7772}" destId="{92FC2F8C-9486-49C6-BF55-06256FC41F7A}" srcOrd="0" destOrd="0" presId="urn:microsoft.com/office/officeart/2005/8/layout/hProcess9"/>
    <dgm:cxn modelId="{C5B549B9-6391-4DD1-AD5B-51ACDB71906E}" srcId="{2C99C34E-7D52-4E6A-B4BF-BE7ACF03C098}" destId="{00E00F65-F1D8-4CB3-9756-69CBDF645C53}" srcOrd="0" destOrd="0" parTransId="{BA4D426B-9C7D-4332-AF6B-99C4392A827D}" sibTransId="{3596B05E-BE66-47EB-8EF8-540FEC0E28AF}"/>
    <dgm:cxn modelId="{A96862E6-D151-4E98-902D-602FEF6BD273}" srcId="{2C99C34E-7D52-4E6A-B4BF-BE7ACF03C098}" destId="{8D17E379-79FA-4DFB-8609-E10E972EE721}" srcOrd="1" destOrd="0" parTransId="{CB1FB1B5-59F4-4D27-8F51-DBDF227F6034}" sibTransId="{C6E64524-A1D4-4887-8082-4A62089719C5}"/>
    <dgm:cxn modelId="{2DB550C6-C0FC-490D-A091-F8480304E42E}" type="presParOf" srcId="{C57B219B-0ED9-4DCB-8092-3079B4DB7D72}" destId="{89881A49-BAF3-40BA-B090-C35C4C207EE9}" srcOrd="0" destOrd="0" presId="urn:microsoft.com/office/officeart/2005/8/layout/hProcess9"/>
    <dgm:cxn modelId="{93778CB7-99A4-48CF-BC92-03F86BD54AD2}" type="presParOf" srcId="{C57B219B-0ED9-4DCB-8092-3079B4DB7D72}" destId="{C9E4CBCE-E4D4-4FF8-A372-AFA9DDF837DF}" srcOrd="1" destOrd="0" presId="urn:microsoft.com/office/officeart/2005/8/layout/hProcess9"/>
    <dgm:cxn modelId="{77017A13-ADD5-4C2F-A58F-CCB0B15F3EA3}" type="presParOf" srcId="{C9E4CBCE-E4D4-4FF8-A372-AFA9DDF837DF}" destId="{197589D8-0D89-40A5-8CC1-70793D70264C}" srcOrd="0" destOrd="0" presId="urn:microsoft.com/office/officeart/2005/8/layout/hProcess9"/>
    <dgm:cxn modelId="{4EB099B6-6B94-42C4-BC23-6419BE7B2DA1}" type="presParOf" srcId="{C9E4CBCE-E4D4-4FF8-A372-AFA9DDF837DF}" destId="{DC63DB62-424D-43BD-BC0C-352B1FB5A061}" srcOrd="1" destOrd="0" presId="urn:microsoft.com/office/officeart/2005/8/layout/hProcess9"/>
    <dgm:cxn modelId="{0A1D4996-F95C-4A9B-A4D4-548C98B9F9C2}" type="presParOf" srcId="{C9E4CBCE-E4D4-4FF8-A372-AFA9DDF837DF}" destId="{067C4D11-3649-4FAC-A455-70AE38659EE5}" srcOrd="2" destOrd="0" presId="urn:microsoft.com/office/officeart/2005/8/layout/hProcess9"/>
    <dgm:cxn modelId="{F25BB0C6-2116-4DE7-943C-531BFEFC22B2}" type="presParOf" srcId="{C9E4CBCE-E4D4-4FF8-A372-AFA9DDF837DF}" destId="{7887A305-7585-4134-B747-A08678AAD3B4}" srcOrd="3" destOrd="0" presId="urn:microsoft.com/office/officeart/2005/8/layout/hProcess9"/>
    <dgm:cxn modelId="{21812DCD-5D9A-473E-8096-01BCA2BFF127}" type="presParOf" srcId="{C9E4CBCE-E4D4-4FF8-A372-AFA9DDF837DF}" destId="{92FC2F8C-9486-49C6-BF55-06256FC41F7A}" srcOrd="4" destOrd="0" presId="urn:microsoft.com/office/officeart/2005/8/layout/hProcess9"/>
    <dgm:cxn modelId="{0F9C43BA-D62A-4BDE-983E-7282E68327B3}" type="presParOf" srcId="{C9E4CBCE-E4D4-4FF8-A372-AFA9DDF837DF}" destId="{92BF8DA9-E495-47B8-8E25-7887F8E658A3}" srcOrd="5" destOrd="0" presId="urn:microsoft.com/office/officeart/2005/8/layout/hProcess9"/>
    <dgm:cxn modelId="{01D255C5-E2D0-4554-ACB4-E1CDCAB81AEF}" type="presParOf" srcId="{C9E4CBCE-E4D4-4FF8-A372-AFA9DDF837DF}" destId="{593C1D9D-84AA-4506-8746-DE2B0861BE6D}" srcOrd="6" destOrd="0" presId="urn:microsoft.com/office/officeart/2005/8/layout/hProcess9"/>
    <dgm:cxn modelId="{439627F9-B03C-4D9F-BBCA-6274EE8E24D2}" type="presParOf" srcId="{C9E4CBCE-E4D4-4FF8-A372-AFA9DDF837DF}" destId="{46AED34D-77C2-41C8-8569-B98118A0716C}" srcOrd="7" destOrd="0" presId="urn:microsoft.com/office/officeart/2005/8/layout/hProcess9"/>
    <dgm:cxn modelId="{519082E3-F4E2-4748-9C39-BDF436B84FA4}" type="presParOf" srcId="{C9E4CBCE-E4D4-4FF8-A372-AFA9DDF837DF}" destId="{A8B8FEB7-D0F9-49CC-8DCB-4745F14E8C9F}"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9F5EC0-B3D8-4C4F-A54F-54A0B3257BEE}"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EB5CD3CE-E1C8-4907-A168-EE41F9503ED0}">
      <dgm:prSet/>
      <dgm:spPr/>
      <dgm:t>
        <a:bodyPr/>
        <a:lstStyle/>
        <a:p>
          <a:r>
            <a:rPr lang="da-DK"/>
            <a:t>Kan vi gå videre med den skitserede tilgang til arbejdet med meddelelsesbogen?</a:t>
          </a:r>
          <a:endParaRPr lang="en-US"/>
        </a:p>
      </dgm:t>
    </dgm:pt>
    <dgm:pt modelId="{A82A867C-283D-4CE1-9398-58FAC56DDE76}" type="parTrans" cxnId="{8AD7EFB1-ABDD-4D8A-8070-E00FFCD35BEC}">
      <dgm:prSet/>
      <dgm:spPr/>
      <dgm:t>
        <a:bodyPr/>
        <a:lstStyle/>
        <a:p>
          <a:endParaRPr lang="en-US"/>
        </a:p>
      </dgm:t>
    </dgm:pt>
    <dgm:pt modelId="{95D5C056-90C7-4F71-A10A-813FF9C21584}" type="sibTrans" cxnId="{8AD7EFB1-ABDD-4D8A-8070-E00FFCD35BEC}">
      <dgm:prSet/>
      <dgm:spPr/>
      <dgm:t>
        <a:bodyPr/>
        <a:lstStyle/>
        <a:p>
          <a:endParaRPr lang="en-US"/>
        </a:p>
      </dgm:t>
    </dgm:pt>
    <dgm:pt modelId="{78D5D276-9FDE-49C0-9527-98F9EF059433}">
      <dgm:prSet/>
      <dgm:spPr/>
      <dgm:t>
        <a:bodyPr/>
        <a:lstStyle/>
        <a:p>
          <a:r>
            <a:rPr lang="da-DK"/>
            <a:t>Hvilke opmærksomhedspunkter giver det?</a:t>
          </a:r>
          <a:endParaRPr lang="en-US"/>
        </a:p>
      </dgm:t>
    </dgm:pt>
    <dgm:pt modelId="{50D54AE9-7C01-4919-8679-842891B65DDE}" type="parTrans" cxnId="{AFB8FF02-3839-43F0-A132-65C93E53CADA}">
      <dgm:prSet/>
      <dgm:spPr/>
      <dgm:t>
        <a:bodyPr/>
        <a:lstStyle/>
        <a:p>
          <a:endParaRPr lang="en-US"/>
        </a:p>
      </dgm:t>
    </dgm:pt>
    <dgm:pt modelId="{743519A5-B9F2-4E08-A0B9-A60409A1B928}" type="sibTrans" cxnId="{AFB8FF02-3839-43F0-A132-65C93E53CADA}">
      <dgm:prSet/>
      <dgm:spPr/>
      <dgm:t>
        <a:bodyPr/>
        <a:lstStyle/>
        <a:p>
          <a:endParaRPr lang="en-US"/>
        </a:p>
      </dgm:t>
    </dgm:pt>
    <dgm:pt modelId="{3CA65C0A-871C-4B30-B9AB-84629092B793}" type="pres">
      <dgm:prSet presAssocID="{CC9F5EC0-B3D8-4C4F-A54F-54A0B3257BEE}" presName="outerComposite" presStyleCnt="0">
        <dgm:presLayoutVars>
          <dgm:chMax val="5"/>
          <dgm:dir/>
          <dgm:resizeHandles val="exact"/>
        </dgm:presLayoutVars>
      </dgm:prSet>
      <dgm:spPr/>
    </dgm:pt>
    <dgm:pt modelId="{DBE2AA66-ECAA-4C57-82DF-7EA83B975DE6}" type="pres">
      <dgm:prSet presAssocID="{CC9F5EC0-B3D8-4C4F-A54F-54A0B3257BEE}" presName="dummyMaxCanvas" presStyleCnt="0">
        <dgm:presLayoutVars/>
      </dgm:prSet>
      <dgm:spPr/>
    </dgm:pt>
    <dgm:pt modelId="{6171283C-A187-4320-B195-3DA02F5527E9}" type="pres">
      <dgm:prSet presAssocID="{CC9F5EC0-B3D8-4C4F-A54F-54A0B3257BEE}" presName="TwoNodes_1" presStyleLbl="node1" presStyleIdx="0" presStyleCnt="2">
        <dgm:presLayoutVars>
          <dgm:bulletEnabled val="1"/>
        </dgm:presLayoutVars>
      </dgm:prSet>
      <dgm:spPr/>
    </dgm:pt>
    <dgm:pt modelId="{CCD57562-D12B-4378-90A8-3A3EA280CB03}" type="pres">
      <dgm:prSet presAssocID="{CC9F5EC0-B3D8-4C4F-A54F-54A0B3257BEE}" presName="TwoNodes_2" presStyleLbl="node1" presStyleIdx="1" presStyleCnt="2">
        <dgm:presLayoutVars>
          <dgm:bulletEnabled val="1"/>
        </dgm:presLayoutVars>
      </dgm:prSet>
      <dgm:spPr/>
    </dgm:pt>
    <dgm:pt modelId="{2987B269-F39E-433C-A7E8-032D7D3EF6BB}" type="pres">
      <dgm:prSet presAssocID="{CC9F5EC0-B3D8-4C4F-A54F-54A0B3257BEE}" presName="TwoConn_1-2" presStyleLbl="fgAccFollowNode1" presStyleIdx="0" presStyleCnt="1">
        <dgm:presLayoutVars>
          <dgm:bulletEnabled val="1"/>
        </dgm:presLayoutVars>
      </dgm:prSet>
      <dgm:spPr/>
    </dgm:pt>
    <dgm:pt modelId="{28863014-91BD-4326-85F5-61ACFFE9CBCD}" type="pres">
      <dgm:prSet presAssocID="{CC9F5EC0-B3D8-4C4F-A54F-54A0B3257BEE}" presName="TwoNodes_1_text" presStyleLbl="node1" presStyleIdx="1" presStyleCnt="2">
        <dgm:presLayoutVars>
          <dgm:bulletEnabled val="1"/>
        </dgm:presLayoutVars>
      </dgm:prSet>
      <dgm:spPr/>
    </dgm:pt>
    <dgm:pt modelId="{93CC39E5-7D97-4A6E-9848-8A06CD865F0C}" type="pres">
      <dgm:prSet presAssocID="{CC9F5EC0-B3D8-4C4F-A54F-54A0B3257BEE}" presName="TwoNodes_2_text" presStyleLbl="node1" presStyleIdx="1" presStyleCnt="2">
        <dgm:presLayoutVars>
          <dgm:bulletEnabled val="1"/>
        </dgm:presLayoutVars>
      </dgm:prSet>
      <dgm:spPr/>
    </dgm:pt>
  </dgm:ptLst>
  <dgm:cxnLst>
    <dgm:cxn modelId="{AFB8FF02-3839-43F0-A132-65C93E53CADA}" srcId="{CC9F5EC0-B3D8-4C4F-A54F-54A0B3257BEE}" destId="{78D5D276-9FDE-49C0-9527-98F9EF059433}" srcOrd="1" destOrd="0" parTransId="{50D54AE9-7C01-4919-8679-842891B65DDE}" sibTransId="{743519A5-B9F2-4E08-A0B9-A60409A1B928}"/>
    <dgm:cxn modelId="{0F8D5228-612A-472B-A63F-10EDBB27AA4E}" type="presOf" srcId="{EB5CD3CE-E1C8-4907-A168-EE41F9503ED0}" destId="{28863014-91BD-4326-85F5-61ACFFE9CBCD}" srcOrd="1" destOrd="0" presId="urn:microsoft.com/office/officeart/2005/8/layout/vProcess5"/>
    <dgm:cxn modelId="{6C0CC131-B8FF-4CB1-9BF5-0FF28A83D963}" type="presOf" srcId="{CC9F5EC0-B3D8-4C4F-A54F-54A0B3257BEE}" destId="{3CA65C0A-871C-4B30-B9AB-84629092B793}" srcOrd="0" destOrd="0" presId="urn:microsoft.com/office/officeart/2005/8/layout/vProcess5"/>
    <dgm:cxn modelId="{06F33535-301C-4978-BF06-D50D025E9FF8}" type="presOf" srcId="{EB5CD3CE-E1C8-4907-A168-EE41F9503ED0}" destId="{6171283C-A187-4320-B195-3DA02F5527E9}" srcOrd="0" destOrd="0" presId="urn:microsoft.com/office/officeart/2005/8/layout/vProcess5"/>
    <dgm:cxn modelId="{4DC0C95F-DA00-49DB-9284-4E4E890970C3}" type="presOf" srcId="{78D5D276-9FDE-49C0-9527-98F9EF059433}" destId="{CCD57562-D12B-4378-90A8-3A3EA280CB03}" srcOrd="0" destOrd="0" presId="urn:microsoft.com/office/officeart/2005/8/layout/vProcess5"/>
    <dgm:cxn modelId="{144F93AF-CE94-41CF-AF82-BA8AB67AF823}" type="presOf" srcId="{95D5C056-90C7-4F71-A10A-813FF9C21584}" destId="{2987B269-F39E-433C-A7E8-032D7D3EF6BB}" srcOrd="0" destOrd="0" presId="urn:microsoft.com/office/officeart/2005/8/layout/vProcess5"/>
    <dgm:cxn modelId="{8AD7EFB1-ABDD-4D8A-8070-E00FFCD35BEC}" srcId="{CC9F5EC0-B3D8-4C4F-A54F-54A0B3257BEE}" destId="{EB5CD3CE-E1C8-4907-A168-EE41F9503ED0}" srcOrd="0" destOrd="0" parTransId="{A82A867C-283D-4CE1-9398-58FAC56DDE76}" sibTransId="{95D5C056-90C7-4F71-A10A-813FF9C21584}"/>
    <dgm:cxn modelId="{EE1A31B8-03E4-4365-A739-930932D372FE}" type="presOf" srcId="{78D5D276-9FDE-49C0-9527-98F9EF059433}" destId="{93CC39E5-7D97-4A6E-9848-8A06CD865F0C}" srcOrd="1" destOrd="0" presId="urn:microsoft.com/office/officeart/2005/8/layout/vProcess5"/>
    <dgm:cxn modelId="{056CECB6-9AF4-49FA-A4B1-B3D13C763A81}" type="presParOf" srcId="{3CA65C0A-871C-4B30-B9AB-84629092B793}" destId="{DBE2AA66-ECAA-4C57-82DF-7EA83B975DE6}" srcOrd="0" destOrd="0" presId="urn:microsoft.com/office/officeart/2005/8/layout/vProcess5"/>
    <dgm:cxn modelId="{E4264998-A6EC-4A66-973B-E82A3AEFEA19}" type="presParOf" srcId="{3CA65C0A-871C-4B30-B9AB-84629092B793}" destId="{6171283C-A187-4320-B195-3DA02F5527E9}" srcOrd="1" destOrd="0" presId="urn:microsoft.com/office/officeart/2005/8/layout/vProcess5"/>
    <dgm:cxn modelId="{E4216EE0-7871-4DE3-94E7-245785A1A875}" type="presParOf" srcId="{3CA65C0A-871C-4B30-B9AB-84629092B793}" destId="{CCD57562-D12B-4378-90A8-3A3EA280CB03}" srcOrd="2" destOrd="0" presId="urn:microsoft.com/office/officeart/2005/8/layout/vProcess5"/>
    <dgm:cxn modelId="{7EB5302D-B437-4618-98B4-5C7626D2B6C2}" type="presParOf" srcId="{3CA65C0A-871C-4B30-B9AB-84629092B793}" destId="{2987B269-F39E-433C-A7E8-032D7D3EF6BB}" srcOrd="3" destOrd="0" presId="urn:microsoft.com/office/officeart/2005/8/layout/vProcess5"/>
    <dgm:cxn modelId="{FB2CCEB3-C0D2-4EA9-8B20-E4A084721552}" type="presParOf" srcId="{3CA65C0A-871C-4B30-B9AB-84629092B793}" destId="{28863014-91BD-4326-85F5-61ACFFE9CBCD}" srcOrd="4" destOrd="0" presId="urn:microsoft.com/office/officeart/2005/8/layout/vProcess5"/>
    <dgm:cxn modelId="{F8D06244-C00E-4EF3-AABB-1065D76F4820}" type="presParOf" srcId="{3CA65C0A-871C-4B30-B9AB-84629092B793}" destId="{93CC39E5-7D97-4A6E-9848-8A06CD865F0C}"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81A49-BAF3-40BA-B090-C35C4C207EE9}">
      <dsp:nvSpPr>
        <dsp:cNvPr id="0" name=""/>
        <dsp:cNvSpPr/>
      </dsp:nvSpPr>
      <dsp:spPr>
        <a:xfrm>
          <a:off x="810977" y="0"/>
          <a:ext cx="9191072" cy="517668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7589D8-0D89-40A5-8CC1-70793D70264C}">
      <dsp:nvSpPr>
        <dsp:cNvPr id="0" name=""/>
        <dsp:cNvSpPr/>
      </dsp:nvSpPr>
      <dsp:spPr>
        <a:xfrm>
          <a:off x="75935" y="1578070"/>
          <a:ext cx="2077600" cy="20500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solidFill>
                <a:schemeClr val="bg1"/>
              </a:solidFill>
            </a:rPr>
            <a:t>Skolebestyrelses-møde</a:t>
          </a:r>
        </a:p>
        <a:p>
          <a:pPr marL="0" lvl="0" indent="0" algn="ctr" defTabSz="711200">
            <a:lnSpc>
              <a:spcPct val="90000"/>
            </a:lnSpc>
            <a:spcBef>
              <a:spcPct val="0"/>
            </a:spcBef>
            <a:spcAft>
              <a:spcPct val="35000"/>
            </a:spcAft>
            <a:buNone/>
          </a:pPr>
          <a:r>
            <a:rPr lang="da-DK" sz="1600" kern="1200" dirty="0">
              <a:solidFill>
                <a:schemeClr val="bg1"/>
              </a:solidFill>
            </a:rPr>
            <a:t>Kan vi gå videre med den tilgang?</a:t>
          </a:r>
        </a:p>
        <a:p>
          <a:pPr marL="0" lvl="0" indent="0" algn="ctr" defTabSz="711200">
            <a:lnSpc>
              <a:spcPct val="90000"/>
            </a:lnSpc>
            <a:spcBef>
              <a:spcPct val="0"/>
            </a:spcBef>
            <a:spcAft>
              <a:spcPct val="35000"/>
            </a:spcAft>
            <a:buNone/>
          </a:pPr>
          <a:r>
            <a:rPr lang="da-DK" sz="1600" kern="1200" dirty="0">
              <a:solidFill>
                <a:schemeClr val="bg1"/>
              </a:solidFill>
            </a:rPr>
            <a:t>Hvilke opmærksomhedspunkter giver det?</a:t>
          </a:r>
        </a:p>
      </dsp:txBody>
      <dsp:txXfrm>
        <a:off x="176009" y="1678144"/>
        <a:ext cx="1877452" cy="1849880"/>
      </dsp:txXfrm>
    </dsp:sp>
    <dsp:sp modelId="{067C4D11-3649-4FAC-A455-70AE38659EE5}">
      <dsp:nvSpPr>
        <dsp:cNvPr id="0" name=""/>
        <dsp:cNvSpPr/>
      </dsp:nvSpPr>
      <dsp:spPr>
        <a:xfrm>
          <a:off x="2198424" y="1612412"/>
          <a:ext cx="2082400" cy="2046488"/>
        </a:xfrm>
        <a:prstGeom prst="roundRect">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da-DK" sz="1400" b="1" kern="1200" dirty="0">
            <a:solidFill>
              <a:schemeClr val="bg1"/>
            </a:solidFill>
          </a:endParaRPr>
        </a:p>
        <a:p>
          <a:pPr marL="0" lvl="0" indent="0" algn="ctr" defTabSz="622300">
            <a:lnSpc>
              <a:spcPct val="90000"/>
            </a:lnSpc>
            <a:spcBef>
              <a:spcPct val="0"/>
            </a:spcBef>
            <a:spcAft>
              <a:spcPct val="35000"/>
            </a:spcAft>
            <a:buNone/>
          </a:pPr>
          <a:r>
            <a:rPr lang="da-DK" sz="1400" b="1" kern="1200" dirty="0">
              <a:solidFill>
                <a:schemeClr val="bg1"/>
              </a:solidFill>
            </a:rPr>
            <a:t>Afdelingsmøder:</a:t>
          </a:r>
        </a:p>
        <a:p>
          <a:pPr marL="0" lvl="0" indent="0" algn="ctr" defTabSz="622300">
            <a:lnSpc>
              <a:spcPct val="90000"/>
            </a:lnSpc>
            <a:spcBef>
              <a:spcPct val="0"/>
            </a:spcBef>
            <a:spcAft>
              <a:spcPct val="35000"/>
            </a:spcAft>
            <a:buNone/>
          </a:pPr>
          <a:r>
            <a:rPr lang="da-DK" sz="1400" kern="1200" dirty="0">
              <a:solidFill>
                <a:schemeClr val="bg1"/>
              </a:solidFill>
            </a:rPr>
            <a:t>Hvordan arbejdes med læringssamtaler og skole-hjemsamtaler så ressourcesynet bliver tydeligt og meddelelsesbogen giver mening</a:t>
          </a:r>
        </a:p>
        <a:p>
          <a:pPr marL="0" lvl="0" indent="0" algn="ctr" defTabSz="622300">
            <a:lnSpc>
              <a:spcPct val="90000"/>
            </a:lnSpc>
            <a:spcBef>
              <a:spcPct val="0"/>
            </a:spcBef>
            <a:spcAft>
              <a:spcPct val="35000"/>
            </a:spcAft>
            <a:buNone/>
          </a:pPr>
          <a:endParaRPr lang="da-DK" sz="1400" kern="1200" dirty="0">
            <a:solidFill>
              <a:schemeClr val="bg1"/>
            </a:solidFill>
          </a:endParaRPr>
        </a:p>
      </dsp:txBody>
      <dsp:txXfrm>
        <a:off x="2298325" y="1712313"/>
        <a:ext cx="1882598" cy="1846686"/>
      </dsp:txXfrm>
    </dsp:sp>
    <dsp:sp modelId="{92FC2F8C-9486-49C6-BF55-06256FC41F7A}">
      <dsp:nvSpPr>
        <dsp:cNvPr id="0" name=""/>
        <dsp:cNvSpPr/>
      </dsp:nvSpPr>
      <dsp:spPr>
        <a:xfrm>
          <a:off x="4369957" y="1553005"/>
          <a:ext cx="2077704" cy="2070673"/>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prstClr val="white"/>
              </a:solidFill>
              <a:latin typeface="Rockwell" panose="02060603020205020403"/>
              <a:ea typeface="+mn-ea"/>
              <a:cs typeface="+mn-cs"/>
            </a:rPr>
            <a:t>Elevrådet </a:t>
          </a:r>
          <a:r>
            <a:rPr lang="da-DK" sz="1400" kern="1200" dirty="0">
              <a:solidFill>
                <a:prstClr val="white"/>
              </a:solidFill>
              <a:latin typeface="Rockwell" panose="02060603020205020403"/>
              <a:ea typeface="+mn-ea"/>
              <a:cs typeface="+mn-cs"/>
            </a:rPr>
            <a:t>kommentarer på rammer og tanker om meddelelsesbogen</a:t>
          </a:r>
        </a:p>
        <a:p>
          <a:pPr marL="0" lvl="0" indent="0" algn="ctr" defTabSz="622300">
            <a:lnSpc>
              <a:spcPct val="90000"/>
            </a:lnSpc>
            <a:spcBef>
              <a:spcPct val="0"/>
            </a:spcBef>
            <a:spcAft>
              <a:spcPct val="35000"/>
            </a:spcAft>
            <a:buNone/>
          </a:pPr>
          <a:endParaRPr lang="da-DK" sz="1400" kern="1200" dirty="0">
            <a:solidFill>
              <a:prstClr val="white"/>
            </a:solidFill>
            <a:latin typeface="Rockwell" panose="02060603020205020403"/>
            <a:ea typeface="+mn-ea"/>
            <a:cs typeface="+mn-cs"/>
            <a:sym typeface="Wingdings" panose="05000000000000000000" pitchFamily="2" charset="2"/>
          </a:endParaRPr>
        </a:p>
      </dsp:txBody>
      <dsp:txXfrm>
        <a:off x="4471039" y="1654087"/>
        <a:ext cx="1875540" cy="1868509"/>
      </dsp:txXfrm>
    </dsp:sp>
    <dsp:sp modelId="{593C1D9D-84AA-4506-8746-DE2B0861BE6D}">
      <dsp:nvSpPr>
        <dsp:cNvPr id="0" name=""/>
        <dsp:cNvSpPr/>
      </dsp:nvSpPr>
      <dsp:spPr>
        <a:xfrm>
          <a:off x="6551541" y="1553005"/>
          <a:ext cx="2077704" cy="2070673"/>
        </a:xfrm>
        <a:prstGeom prst="roundRect">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Endelig anbefalinger fra medarbejdere og elever </a:t>
          </a:r>
          <a:r>
            <a:rPr lang="da-DK" sz="1400" b="1" kern="1200" dirty="0"/>
            <a:t>fremlægges for skolebestyrelse</a:t>
          </a:r>
        </a:p>
        <a:p>
          <a:pPr marL="0" lvl="0" indent="0" algn="ctr" defTabSz="622300">
            <a:lnSpc>
              <a:spcPct val="90000"/>
            </a:lnSpc>
            <a:spcBef>
              <a:spcPct val="0"/>
            </a:spcBef>
            <a:spcAft>
              <a:spcPct val="35000"/>
            </a:spcAft>
            <a:buNone/>
          </a:pPr>
          <a:r>
            <a:rPr lang="da-DK" sz="1400" kern="1200" dirty="0">
              <a:sym typeface="Wingdings" panose="05000000000000000000" pitchFamily="2" charset="2"/>
            </a:rPr>
            <a:t> </a:t>
          </a:r>
        </a:p>
        <a:p>
          <a:pPr marL="0" lvl="0" indent="0" algn="ctr" defTabSz="622300">
            <a:lnSpc>
              <a:spcPct val="90000"/>
            </a:lnSpc>
            <a:spcBef>
              <a:spcPct val="0"/>
            </a:spcBef>
            <a:spcAft>
              <a:spcPct val="35000"/>
            </a:spcAft>
            <a:buNone/>
          </a:pPr>
          <a:r>
            <a:rPr lang="da-DK" sz="1400" kern="1200" dirty="0">
              <a:sym typeface="Wingdings" panose="05000000000000000000" pitchFamily="2" charset="2"/>
            </a:rPr>
            <a:t>Beslutning om princip inden sommerferien </a:t>
          </a:r>
          <a:endParaRPr lang="da-DK" sz="1400" kern="1200" dirty="0"/>
        </a:p>
      </dsp:txBody>
      <dsp:txXfrm>
        <a:off x="6652623" y="1654087"/>
        <a:ext cx="1875540" cy="1868509"/>
      </dsp:txXfrm>
    </dsp:sp>
    <dsp:sp modelId="{A8B8FEB7-D0F9-49CC-8DCB-4745F14E8C9F}">
      <dsp:nvSpPr>
        <dsp:cNvPr id="0" name=""/>
        <dsp:cNvSpPr/>
      </dsp:nvSpPr>
      <dsp:spPr>
        <a:xfrm>
          <a:off x="8733126" y="1553005"/>
          <a:ext cx="2077704" cy="2070673"/>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Elevens bog er klar til </a:t>
          </a:r>
          <a:r>
            <a:rPr lang="da-DK" sz="1400" b="1" kern="1200" dirty="0"/>
            <a:t>ibrugtagning 23/24</a:t>
          </a:r>
        </a:p>
      </dsp:txBody>
      <dsp:txXfrm>
        <a:off x="8834208" y="1654087"/>
        <a:ext cx="1875540" cy="1868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1283C-A187-4320-B195-3DA02F5527E9}">
      <dsp:nvSpPr>
        <dsp:cNvPr id="0" name=""/>
        <dsp:cNvSpPr/>
      </dsp:nvSpPr>
      <dsp:spPr>
        <a:xfrm>
          <a:off x="0" y="0"/>
          <a:ext cx="8549640" cy="16280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a-DK" sz="3200" kern="1200"/>
            <a:t>Kan vi gå videre med den skitserede tilgang til arbejdet med meddelelsesbogen?</a:t>
          </a:r>
          <a:endParaRPr lang="en-US" sz="3200" kern="1200"/>
        </a:p>
      </dsp:txBody>
      <dsp:txXfrm>
        <a:off x="47683" y="47683"/>
        <a:ext cx="6866944" cy="1532664"/>
      </dsp:txXfrm>
    </dsp:sp>
    <dsp:sp modelId="{CCD57562-D12B-4378-90A8-3A3EA280CB03}">
      <dsp:nvSpPr>
        <dsp:cNvPr id="0" name=""/>
        <dsp:cNvSpPr/>
      </dsp:nvSpPr>
      <dsp:spPr>
        <a:xfrm>
          <a:off x="1508759" y="1989814"/>
          <a:ext cx="8549640" cy="1628030"/>
        </a:xfrm>
        <a:prstGeom prst="roundRect">
          <a:avLst>
            <a:gd name="adj" fmla="val 10000"/>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a-DK" sz="3200" kern="1200"/>
            <a:t>Hvilke opmærksomhedspunkter giver det?</a:t>
          </a:r>
          <a:endParaRPr lang="en-US" sz="3200" kern="1200"/>
        </a:p>
      </dsp:txBody>
      <dsp:txXfrm>
        <a:off x="1556442" y="2037497"/>
        <a:ext cx="5887294" cy="1532664"/>
      </dsp:txXfrm>
    </dsp:sp>
    <dsp:sp modelId="{2987B269-F39E-433C-A7E8-032D7D3EF6BB}">
      <dsp:nvSpPr>
        <dsp:cNvPr id="0" name=""/>
        <dsp:cNvSpPr/>
      </dsp:nvSpPr>
      <dsp:spPr>
        <a:xfrm>
          <a:off x="7491420" y="1279812"/>
          <a:ext cx="1058219" cy="105821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729519" y="1279812"/>
        <a:ext cx="582021" cy="7963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82F0BF48-AB44-4800-855B-779212B036D0}" type="datetimeFigureOut">
              <a:rPr lang="da-DK" smtClean="0"/>
              <a:t>21-03-2023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6F7CE12-B9E8-419E-91EA-1002E8EB5672}" type="slidenum">
              <a:rPr lang="da-DK" smtClean="0"/>
              <a:t>‹nr.›</a:t>
            </a:fld>
            <a:endParaRPr lang="da-DK"/>
          </a:p>
        </p:txBody>
      </p:sp>
    </p:spTree>
    <p:extLst>
      <p:ext uri="{BB962C8B-B14F-4D97-AF65-F5344CB8AC3E}">
        <p14:creationId xmlns:p14="http://schemas.microsoft.com/office/powerpoint/2010/main" val="346243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82F0BF48-AB44-4800-855B-779212B036D0}" type="datetimeFigureOut">
              <a:rPr lang="da-DK" smtClean="0"/>
              <a:t>21-03-2023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6F7CE12-B9E8-419E-91EA-1002E8EB5672}" type="slidenum">
              <a:rPr lang="da-DK" smtClean="0"/>
              <a:t>‹nr.›</a:t>
            </a:fld>
            <a:endParaRPr lang="da-DK"/>
          </a:p>
        </p:txBody>
      </p:sp>
    </p:spTree>
    <p:extLst>
      <p:ext uri="{BB962C8B-B14F-4D97-AF65-F5344CB8AC3E}">
        <p14:creationId xmlns:p14="http://schemas.microsoft.com/office/powerpoint/2010/main" val="286015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82F0BF48-AB44-4800-855B-779212B036D0}" type="datetimeFigureOut">
              <a:rPr lang="da-DK" smtClean="0"/>
              <a:t>21-03-2023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6F7CE12-B9E8-419E-91EA-1002E8EB5672}" type="slidenum">
              <a:rPr lang="da-DK" smtClean="0"/>
              <a:t>‹nr.›</a:t>
            </a:fld>
            <a:endParaRPr lang="da-DK"/>
          </a:p>
        </p:txBody>
      </p:sp>
    </p:spTree>
    <p:extLst>
      <p:ext uri="{BB962C8B-B14F-4D97-AF65-F5344CB8AC3E}">
        <p14:creationId xmlns:p14="http://schemas.microsoft.com/office/powerpoint/2010/main" val="17873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82F0BF48-AB44-4800-855B-779212B036D0}" type="datetimeFigureOut">
              <a:rPr lang="da-DK" smtClean="0"/>
              <a:t>21-03-2023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6F7CE12-B9E8-419E-91EA-1002E8EB5672}" type="slidenum">
              <a:rPr lang="da-DK" smtClean="0"/>
              <a:t>‹nr.›</a:t>
            </a:fld>
            <a:endParaRPr lang="da-DK"/>
          </a:p>
        </p:txBody>
      </p:sp>
    </p:spTree>
    <p:extLst>
      <p:ext uri="{BB962C8B-B14F-4D97-AF65-F5344CB8AC3E}">
        <p14:creationId xmlns:p14="http://schemas.microsoft.com/office/powerpoint/2010/main" val="30237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da-DK"/>
              <a:t>Klik for at redigere titeltypografien i masteren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a:xfrm>
            <a:off x="8593667" y="6272784"/>
            <a:ext cx="2644309" cy="365125"/>
          </a:xfrm>
        </p:spPr>
        <p:txBody>
          <a:bodyPr/>
          <a:lstStyle/>
          <a:p>
            <a:fld id="{82F0BF48-AB44-4800-855B-779212B036D0}" type="datetimeFigureOut">
              <a:rPr lang="da-DK" smtClean="0"/>
              <a:t>21-03-2023</a:t>
            </a:fld>
            <a:endParaRPr lang="da-DK"/>
          </a:p>
        </p:txBody>
      </p:sp>
      <p:sp>
        <p:nvSpPr>
          <p:cNvPr id="5" name="Footer Placeholder 4"/>
          <p:cNvSpPr>
            <a:spLocks noGrp="1"/>
          </p:cNvSpPr>
          <p:nvPr>
            <p:ph type="ftr" sz="quarter" idx="11"/>
          </p:nvPr>
        </p:nvSpPr>
        <p:spPr>
          <a:xfrm>
            <a:off x="2182708" y="6272784"/>
            <a:ext cx="6327648" cy="365125"/>
          </a:xfrm>
        </p:spPr>
        <p:txBody>
          <a:bodyPr/>
          <a:lstStyle/>
          <a:p>
            <a:endParaRPr lang="da-DK"/>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6F7CE12-B9E8-419E-91EA-1002E8EB5672}" type="slidenum">
              <a:rPr lang="da-DK" smtClean="0"/>
              <a:t>‹nr.›</a:t>
            </a:fld>
            <a:endParaRPr lang="da-DK"/>
          </a:p>
        </p:txBody>
      </p:sp>
    </p:spTree>
    <p:extLst>
      <p:ext uri="{BB962C8B-B14F-4D97-AF65-F5344CB8AC3E}">
        <p14:creationId xmlns:p14="http://schemas.microsoft.com/office/powerpoint/2010/main" val="45526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82F0BF48-AB44-4800-855B-779212B036D0}" type="datetimeFigureOut">
              <a:rPr lang="da-DK" smtClean="0"/>
              <a:t>21-03-2023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C6F7CE12-B9E8-419E-91EA-1002E8EB5672}" type="slidenum">
              <a:rPr lang="da-DK" smtClean="0"/>
              <a:t>‹nr.›</a:t>
            </a:fld>
            <a:endParaRPr lang="da-DK"/>
          </a:p>
        </p:txBody>
      </p:sp>
    </p:spTree>
    <p:extLst>
      <p:ext uri="{BB962C8B-B14F-4D97-AF65-F5344CB8AC3E}">
        <p14:creationId xmlns:p14="http://schemas.microsoft.com/office/powerpoint/2010/main" val="2656318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82F0BF48-AB44-4800-855B-779212B036D0}" type="datetimeFigureOut">
              <a:rPr lang="da-DK" smtClean="0"/>
              <a:t>21-03-2023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C6F7CE12-B9E8-419E-91EA-1002E8EB5672}" type="slidenum">
              <a:rPr lang="da-DK" smtClean="0"/>
              <a:t>‹nr.›</a:t>
            </a:fld>
            <a:endParaRPr lang="da-DK"/>
          </a:p>
        </p:txBody>
      </p:sp>
    </p:spTree>
    <p:extLst>
      <p:ext uri="{BB962C8B-B14F-4D97-AF65-F5344CB8AC3E}">
        <p14:creationId xmlns:p14="http://schemas.microsoft.com/office/powerpoint/2010/main" val="127572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82F0BF48-AB44-4800-855B-779212B036D0}" type="datetimeFigureOut">
              <a:rPr lang="da-DK" smtClean="0"/>
              <a:t>21-03-2023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C6F7CE12-B9E8-419E-91EA-1002E8EB5672}" type="slidenum">
              <a:rPr lang="da-DK" smtClean="0"/>
              <a:t>‹nr.›</a:t>
            </a:fld>
            <a:endParaRPr lang="da-DK"/>
          </a:p>
        </p:txBody>
      </p:sp>
    </p:spTree>
    <p:extLst>
      <p:ext uri="{BB962C8B-B14F-4D97-AF65-F5344CB8AC3E}">
        <p14:creationId xmlns:p14="http://schemas.microsoft.com/office/powerpoint/2010/main" val="357173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0BF48-AB44-4800-855B-779212B036D0}" type="datetimeFigureOut">
              <a:rPr lang="da-DK" smtClean="0"/>
              <a:t>21-03-2023</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C6F7CE12-B9E8-419E-91EA-1002E8EB5672}" type="slidenum">
              <a:rPr lang="da-DK" smtClean="0"/>
              <a:t>‹nr.›</a:t>
            </a:fld>
            <a:endParaRPr lang="da-DK"/>
          </a:p>
        </p:txBody>
      </p:sp>
    </p:spTree>
    <p:extLst>
      <p:ext uri="{BB962C8B-B14F-4D97-AF65-F5344CB8AC3E}">
        <p14:creationId xmlns:p14="http://schemas.microsoft.com/office/powerpoint/2010/main" val="772138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da-DK"/>
              <a:t>Klik for at redigere titeltypografien i masteren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82F0BF48-AB44-4800-855B-779212B036D0}" type="datetimeFigureOut">
              <a:rPr lang="da-DK" smtClean="0"/>
              <a:t>21-03-2023</a:t>
            </a:fld>
            <a:endParaRPr lang="da-DK"/>
          </a:p>
        </p:txBody>
      </p:sp>
      <p:sp>
        <p:nvSpPr>
          <p:cNvPr id="6" name="Footer Placeholder 5"/>
          <p:cNvSpPr>
            <a:spLocks noGrp="1"/>
          </p:cNvSpPr>
          <p:nvPr>
            <p:ph type="ftr" sz="quarter" idx="11"/>
          </p:nvPr>
        </p:nvSpPr>
        <p:spPr/>
        <p:txBody>
          <a:bodyPr/>
          <a:lstStyle/>
          <a:p>
            <a:endParaRPr lang="da-DK"/>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6F7CE12-B9E8-419E-91EA-1002E8EB5672}" type="slidenum">
              <a:rPr lang="da-DK" smtClean="0"/>
              <a:t>‹nr.›</a:t>
            </a:fld>
            <a:endParaRPr lang="da-DK"/>
          </a:p>
        </p:txBody>
      </p:sp>
    </p:spTree>
    <p:extLst>
      <p:ext uri="{BB962C8B-B14F-4D97-AF65-F5344CB8AC3E}">
        <p14:creationId xmlns:p14="http://schemas.microsoft.com/office/powerpoint/2010/main" val="95365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82F0BF48-AB44-4800-855B-779212B036D0}" type="datetimeFigureOut">
              <a:rPr lang="da-DK" smtClean="0"/>
              <a:t>21-03-2023</a:t>
            </a:fld>
            <a:endParaRPr lang="da-DK"/>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6F7CE12-B9E8-419E-91EA-1002E8EB5672}" type="slidenum">
              <a:rPr lang="da-DK" smtClean="0"/>
              <a:t>‹nr.›</a:t>
            </a:fld>
            <a:endParaRPr lang="da-DK"/>
          </a:p>
        </p:txBody>
      </p:sp>
    </p:spTree>
    <p:extLst>
      <p:ext uri="{BB962C8B-B14F-4D97-AF65-F5344CB8AC3E}">
        <p14:creationId xmlns:p14="http://schemas.microsoft.com/office/powerpoint/2010/main" val="194645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2F0BF48-AB44-4800-855B-779212B036D0}" type="datetimeFigureOut">
              <a:rPr lang="da-DK" smtClean="0"/>
              <a:t>21-03-2023</a:t>
            </a:fld>
            <a:endParaRPr lang="da-DK"/>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da-DK"/>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6F7CE12-B9E8-419E-91EA-1002E8EB5672}" type="slidenum">
              <a:rPr lang="da-DK" smtClean="0"/>
              <a:t>‹nr.›</a:t>
            </a:fld>
            <a:endParaRPr lang="da-DK"/>
          </a:p>
        </p:txBody>
      </p:sp>
    </p:spTree>
    <p:extLst>
      <p:ext uri="{BB962C8B-B14F-4D97-AF65-F5344CB8AC3E}">
        <p14:creationId xmlns:p14="http://schemas.microsoft.com/office/powerpoint/2010/main" val="152755853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7BE0B-DF71-4E09-99B2-29A35188E77A}"/>
              </a:ext>
            </a:extLst>
          </p:cNvPr>
          <p:cNvSpPr>
            <a:spLocks noGrp="1"/>
          </p:cNvSpPr>
          <p:nvPr>
            <p:ph type="ctrTitle"/>
          </p:nvPr>
        </p:nvSpPr>
        <p:spPr/>
        <p:txBody>
          <a:bodyPr/>
          <a:lstStyle/>
          <a:p>
            <a:r>
              <a:rPr lang="da-DK" dirty="0"/>
              <a:t>Meddelelsesbogen</a:t>
            </a:r>
          </a:p>
        </p:txBody>
      </p:sp>
      <p:sp>
        <p:nvSpPr>
          <p:cNvPr id="3" name="Undertitel 2">
            <a:extLst>
              <a:ext uri="{FF2B5EF4-FFF2-40B4-BE49-F238E27FC236}">
                <a16:creationId xmlns:a16="http://schemas.microsoft.com/office/drawing/2014/main" id="{422E20A7-1A11-4B9E-A324-19041378CB17}"/>
              </a:ext>
            </a:extLst>
          </p:cNvPr>
          <p:cNvSpPr>
            <a:spLocks noGrp="1"/>
          </p:cNvSpPr>
          <p:nvPr>
            <p:ph type="subTitle" idx="1"/>
          </p:nvPr>
        </p:nvSpPr>
        <p:spPr/>
        <p:txBody>
          <a:bodyPr/>
          <a:lstStyle/>
          <a:p>
            <a:r>
              <a:rPr lang="da-DK" dirty="0"/>
              <a:t>Et oplæg til overvejelse om hvordan ”Meddelelsesbogen” kan se ud hos os</a:t>
            </a:r>
          </a:p>
        </p:txBody>
      </p:sp>
    </p:spTree>
    <p:extLst>
      <p:ext uri="{BB962C8B-B14F-4D97-AF65-F5344CB8AC3E}">
        <p14:creationId xmlns:p14="http://schemas.microsoft.com/office/powerpoint/2010/main" val="421743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4E3A0C-E575-46B3-A9FD-10C23B355898}"/>
              </a:ext>
            </a:extLst>
          </p:cNvPr>
          <p:cNvSpPr>
            <a:spLocks noGrp="1"/>
          </p:cNvSpPr>
          <p:nvPr>
            <p:ph type="title"/>
          </p:nvPr>
        </p:nvSpPr>
        <p:spPr>
          <a:xfrm>
            <a:off x="1069848" y="484632"/>
            <a:ext cx="10058400" cy="1609344"/>
          </a:xfrm>
        </p:spPr>
        <p:txBody>
          <a:bodyPr>
            <a:normAutofit/>
          </a:bodyPr>
          <a:lstStyle/>
          <a:p>
            <a:r>
              <a:rPr lang="da-DK" dirty="0"/>
              <a:t>Skolebestyrelsens bemærkninger</a:t>
            </a: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Pladsholder til indhold 2">
            <a:extLst>
              <a:ext uri="{FF2B5EF4-FFF2-40B4-BE49-F238E27FC236}">
                <a16:creationId xmlns:a16="http://schemas.microsoft.com/office/drawing/2014/main" id="{F8737FCF-EA45-BE64-B48C-71B2412DC392}"/>
              </a:ext>
            </a:extLst>
          </p:cNvPr>
          <p:cNvGraphicFramePr>
            <a:graphicFrameLocks noGrp="1"/>
          </p:cNvGraphicFramePr>
          <p:nvPr>
            <p:ph idx="1"/>
            <p:extLst>
              <p:ext uri="{D42A27DB-BD31-4B8C-83A1-F6EECF244321}">
                <p14:modId xmlns:p14="http://schemas.microsoft.com/office/powerpoint/2010/main" val="2013214423"/>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311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7165C-8549-4B69-BAD5-4E580DD371D9}"/>
              </a:ext>
            </a:extLst>
          </p:cNvPr>
          <p:cNvSpPr>
            <a:spLocks noGrp="1"/>
          </p:cNvSpPr>
          <p:nvPr>
            <p:ph type="title"/>
          </p:nvPr>
        </p:nvSpPr>
        <p:spPr>
          <a:xfrm>
            <a:off x="1066800" y="333214"/>
            <a:ext cx="10058400" cy="1609344"/>
          </a:xfrm>
        </p:spPr>
        <p:txBody>
          <a:bodyPr/>
          <a:lstStyle/>
          <a:p>
            <a:r>
              <a:rPr lang="da-DK" dirty="0"/>
              <a:t>Historik</a:t>
            </a:r>
          </a:p>
        </p:txBody>
      </p:sp>
      <p:sp>
        <p:nvSpPr>
          <p:cNvPr id="3" name="Pladsholder til indhold 2">
            <a:extLst>
              <a:ext uri="{FF2B5EF4-FFF2-40B4-BE49-F238E27FC236}">
                <a16:creationId xmlns:a16="http://schemas.microsoft.com/office/drawing/2014/main" id="{3C35765B-38E5-4603-BC88-3B7B48CF002C}"/>
              </a:ext>
            </a:extLst>
          </p:cNvPr>
          <p:cNvSpPr>
            <a:spLocks noGrp="1"/>
          </p:cNvSpPr>
          <p:nvPr>
            <p:ph idx="1"/>
          </p:nvPr>
        </p:nvSpPr>
        <p:spPr>
          <a:xfrm>
            <a:off x="1066800" y="1611824"/>
            <a:ext cx="10058400" cy="4912962"/>
          </a:xfrm>
        </p:spPr>
        <p:txBody>
          <a:bodyPr>
            <a:noAutofit/>
          </a:bodyPr>
          <a:lstStyle/>
          <a:p>
            <a:pPr marL="0" indent="0">
              <a:buNone/>
            </a:pPr>
            <a:r>
              <a:rPr lang="da-DK" sz="1800" dirty="0"/>
              <a:t>Med skoleåret 2022-2023 udgår elevplanerne og erstattes af meddelelsesbogen, som skal indfases til brug i skoleåret 23-24.</a:t>
            </a:r>
          </a:p>
          <a:p>
            <a:r>
              <a:rPr lang="da-DK" sz="1800" dirty="0"/>
              <a:t>I juni 2022 – er der stadig meget få kriterier for hvad meddelelsesbogen skal indeholde.</a:t>
            </a:r>
          </a:p>
          <a:p>
            <a:r>
              <a:rPr lang="da-DK" sz="1800" dirty="0"/>
              <a:t>Næstved Kommune nedsatte en arbejdsgruppe bestående af repræsentanter fra CDS, ledere, lærere og – med det formål at afklare og drøfte hvordan man vil arbejde med meddelelsesbogen i Næstved Kommune.</a:t>
            </a:r>
          </a:p>
          <a:p>
            <a:r>
              <a:rPr lang="da-DK" sz="1800" dirty="0"/>
              <a:t>September 2022 kommer vejledningen fra UVM vedr. meddelelsesbogen</a:t>
            </a:r>
          </a:p>
          <a:p>
            <a:r>
              <a:rPr lang="da-DK" sz="1800" dirty="0"/>
              <a:t>16. november ”ophæves” arbejdsgruppen – der ønskes ikke længere en fælles kommunal strategi for arbejdet med meddelelsesbogen. Beslutningen lægges ud på den enkelte skole – dog med  nogle kommunale anbefalinger og overvejelser </a:t>
            </a:r>
            <a:r>
              <a:rPr lang="da-DK" sz="1800" dirty="0" err="1"/>
              <a:t>ifht</a:t>
            </a:r>
            <a:r>
              <a:rPr lang="da-DK" sz="1800" dirty="0"/>
              <a:t>. de drøftelser som arbejdsgruppen har været igennem. </a:t>
            </a:r>
          </a:p>
          <a:p>
            <a:r>
              <a:rPr lang="da-DK" sz="1800" dirty="0"/>
              <a:t>Det besluttes kommunalt at alle skoler skal være klar i slutningen af skoleåret med deres principper for brug af meddelelsesbogen, så den kan træde i kraft for skoleåret 23-24.</a:t>
            </a:r>
          </a:p>
        </p:txBody>
      </p:sp>
    </p:spTree>
    <p:extLst>
      <p:ext uri="{BB962C8B-B14F-4D97-AF65-F5344CB8AC3E}">
        <p14:creationId xmlns:p14="http://schemas.microsoft.com/office/powerpoint/2010/main" val="46123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E0D62-2F69-4D70-A490-5BACA40A0459}"/>
              </a:ext>
            </a:extLst>
          </p:cNvPr>
          <p:cNvSpPr>
            <a:spLocks noGrp="1"/>
          </p:cNvSpPr>
          <p:nvPr>
            <p:ph type="title"/>
          </p:nvPr>
        </p:nvSpPr>
        <p:spPr>
          <a:xfrm>
            <a:off x="948813" y="312961"/>
            <a:ext cx="10058400" cy="1609344"/>
          </a:xfrm>
        </p:spPr>
        <p:txBody>
          <a:bodyPr/>
          <a:lstStyle/>
          <a:p>
            <a:r>
              <a:rPr lang="da-DK" dirty="0"/>
              <a:t>Formål med meddelelsesbogen</a:t>
            </a:r>
          </a:p>
        </p:txBody>
      </p:sp>
      <p:sp>
        <p:nvSpPr>
          <p:cNvPr id="3" name="Pladsholder til indhold 2">
            <a:extLst>
              <a:ext uri="{FF2B5EF4-FFF2-40B4-BE49-F238E27FC236}">
                <a16:creationId xmlns:a16="http://schemas.microsoft.com/office/drawing/2014/main" id="{108EB4A3-AE50-4A27-ACFD-632AF7174D07}"/>
              </a:ext>
            </a:extLst>
          </p:cNvPr>
          <p:cNvSpPr>
            <a:spLocks noGrp="1"/>
          </p:cNvSpPr>
          <p:nvPr>
            <p:ph idx="1"/>
          </p:nvPr>
        </p:nvSpPr>
        <p:spPr>
          <a:xfrm>
            <a:off x="948813" y="1922305"/>
            <a:ext cx="10058400" cy="4050792"/>
          </a:xfrm>
        </p:spPr>
        <p:txBody>
          <a:bodyPr/>
          <a:lstStyle/>
          <a:p>
            <a:pPr marL="0" indent="0">
              <a:buNone/>
            </a:pPr>
            <a:r>
              <a:rPr lang="da-DK" dirty="0"/>
              <a:t>Fra vejledningen om meddelelsesbogen:</a:t>
            </a:r>
          </a:p>
          <a:p>
            <a:r>
              <a:rPr lang="da-DK" i="1" dirty="0">
                <a:solidFill>
                  <a:srgbClr val="000000"/>
                </a:solidFill>
                <a:latin typeface="Calibri" panose="020F0502020204030204" pitchFamily="34" charset="0"/>
              </a:rPr>
              <a:t>Meddelelsesbogen skal tage afsæt i </a:t>
            </a:r>
            <a:r>
              <a:rPr lang="da-DK" b="1" i="1" dirty="0">
                <a:solidFill>
                  <a:srgbClr val="000000"/>
                </a:solidFill>
                <a:latin typeface="Calibri" panose="020F0502020204030204" pitchFamily="34" charset="0"/>
              </a:rPr>
              <a:t>et ressourcesyn </a:t>
            </a:r>
            <a:r>
              <a:rPr lang="da-DK" i="1" dirty="0">
                <a:solidFill>
                  <a:srgbClr val="000000"/>
                </a:solidFill>
                <a:latin typeface="Calibri" panose="020F0502020204030204" pitchFamily="34" charset="0"/>
              </a:rPr>
              <a:t>på eleven:</a:t>
            </a:r>
          </a:p>
          <a:p>
            <a:pPr lvl="1"/>
            <a:r>
              <a:rPr lang="da-DK" i="1" dirty="0">
                <a:solidFill>
                  <a:srgbClr val="000000"/>
                </a:solidFill>
                <a:latin typeface="Calibri" panose="020F0502020204030204" pitchFamily="34" charset="0"/>
              </a:rPr>
              <a:t>Give eleven oplevelse af mestring</a:t>
            </a:r>
          </a:p>
          <a:p>
            <a:pPr lvl="1"/>
            <a:r>
              <a:rPr lang="da-DK" i="1" dirty="0">
                <a:solidFill>
                  <a:srgbClr val="000000"/>
                </a:solidFill>
                <a:latin typeface="Calibri" panose="020F0502020204030204" pitchFamily="34" charset="0"/>
              </a:rPr>
              <a:t>Bidrage til, at eleven får øje på egne ressourcer, og inddrage elevens perspektiv</a:t>
            </a:r>
          </a:p>
          <a:p>
            <a:pPr lvl="1"/>
            <a:r>
              <a:rPr lang="da-DK" i="1" dirty="0">
                <a:solidFill>
                  <a:srgbClr val="000000"/>
                </a:solidFill>
                <a:latin typeface="Calibri" panose="020F0502020204030204" pitchFamily="34" charset="0"/>
              </a:rPr>
              <a:t>Arbejde fællesskabende med elevens ressourcer</a:t>
            </a:r>
          </a:p>
          <a:p>
            <a:r>
              <a:rPr lang="da-DK" i="1" dirty="0">
                <a:solidFill>
                  <a:srgbClr val="000000"/>
                </a:solidFill>
                <a:latin typeface="Calibri" panose="020F0502020204030204" pitchFamily="34" charset="0"/>
              </a:rPr>
              <a:t>Meddelelsesbogen</a:t>
            </a:r>
            <a:r>
              <a:rPr lang="da-DK" b="0" i="1" u="none" strike="noStrike" baseline="0" dirty="0">
                <a:solidFill>
                  <a:srgbClr val="000000"/>
                </a:solidFill>
                <a:latin typeface="Calibri" panose="020F0502020204030204" pitchFamily="34" charset="0"/>
              </a:rPr>
              <a:t> har et fokuseret mål, nemlig at </a:t>
            </a:r>
            <a:r>
              <a:rPr lang="da-DK" b="1" i="1" u="none" strike="noStrike" baseline="0" dirty="0">
                <a:solidFill>
                  <a:srgbClr val="000000"/>
                </a:solidFill>
                <a:latin typeface="Calibri" panose="020F0502020204030204" pitchFamily="34" charset="0"/>
              </a:rPr>
              <a:t>understøtte og kvalificere dialogen </a:t>
            </a:r>
            <a:r>
              <a:rPr lang="da-DK" b="0" i="1" u="none" strike="noStrike" baseline="0" dirty="0">
                <a:solidFill>
                  <a:srgbClr val="000000"/>
                </a:solidFill>
                <a:latin typeface="Calibri" panose="020F0502020204030204" pitchFamily="34" charset="0"/>
              </a:rPr>
              <a:t>mellem elev, forældre og skole om den enkelte elevs </a:t>
            </a:r>
            <a:r>
              <a:rPr lang="da-DK" b="1" i="1" u="sng" strike="noStrike" baseline="0" dirty="0">
                <a:solidFill>
                  <a:srgbClr val="000000"/>
                </a:solidFill>
                <a:latin typeface="Calibri" panose="020F0502020204030204" pitchFamily="34" charset="0"/>
              </a:rPr>
              <a:t>faglige og alsidige udvikling</a:t>
            </a:r>
            <a:endParaRPr lang="da-DK" b="0" i="0" u="none" strike="noStrike" baseline="0" dirty="0">
              <a:solidFill>
                <a:srgbClr val="000000"/>
              </a:solidFill>
              <a:latin typeface="Calibri" panose="020F0502020204030204" pitchFamily="34" charset="0"/>
            </a:endParaRPr>
          </a:p>
          <a:p>
            <a:r>
              <a:rPr lang="da-DK" i="1" dirty="0">
                <a:solidFill>
                  <a:srgbClr val="000000"/>
                </a:solidFill>
                <a:latin typeface="Calibri" panose="020F0502020204030204" pitchFamily="34" charset="0"/>
              </a:rPr>
              <a:t>M</a:t>
            </a:r>
            <a:r>
              <a:rPr lang="da-DK" b="0" i="1" u="none" strike="noStrike" baseline="0" dirty="0">
                <a:solidFill>
                  <a:srgbClr val="000000"/>
                </a:solidFill>
                <a:latin typeface="Calibri" panose="020F0502020204030204" pitchFamily="34" charset="0"/>
              </a:rPr>
              <a:t>eddelelsesbogen skal have </a:t>
            </a:r>
            <a:r>
              <a:rPr lang="da-DK" b="1" i="1" u="none" strike="noStrike" baseline="0" dirty="0">
                <a:solidFill>
                  <a:srgbClr val="000000"/>
                </a:solidFill>
                <a:latin typeface="Calibri" panose="020F0502020204030204" pitchFamily="34" charset="0"/>
              </a:rPr>
              <a:t>et fremadrettet sigte</a:t>
            </a:r>
            <a:r>
              <a:rPr lang="da-DK" b="0" i="1" u="none" strike="noStrike" baseline="0" dirty="0">
                <a:solidFill>
                  <a:srgbClr val="000000"/>
                </a:solidFill>
                <a:latin typeface="Calibri" panose="020F0502020204030204" pitchFamily="34" charset="0"/>
              </a:rPr>
              <a:t>, men fokus på elevens </a:t>
            </a:r>
            <a:r>
              <a:rPr lang="da-DK" b="1" i="1" u="sng" strike="noStrike" baseline="0" dirty="0">
                <a:solidFill>
                  <a:srgbClr val="000000"/>
                </a:solidFill>
                <a:latin typeface="Calibri" panose="020F0502020204030204" pitchFamily="34" charset="0"/>
              </a:rPr>
              <a:t>styrker og det, som eleven gør godt</a:t>
            </a:r>
            <a:r>
              <a:rPr lang="da-DK" b="0" i="1" u="sng" strike="noStrike" baseline="0" dirty="0">
                <a:solidFill>
                  <a:srgbClr val="000000"/>
                </a:solidFill>
                <a:latin typeface="Calibri" panose="020F0502020204030204" pitchFamily="34" charset="0"/>
              </a:rPr>
              <a:t>.</a:t>
            </a:r>
            <a:r>
              <a:rPr lang="da-DK" b="0" i="1" u="none" strike="noStrike" baseline="0" dirty="0">
                <a:solidFill>
                  <a:srgbClr val="000000"/>
                </a:solidFill>
                <a:latin typeface="Calibri" panose="020F0502020204030204" pitchFamily="34" charset="0"/>
              </a:rPr>
              <a:t> </a:t>
            </a:r>
            <a:endParaRPr lang="da-DK" b="0" i="0" u="none" strike="noStrike" baseline="0" dirty="0">
              <a:solidFill>
                <a:srgbClr val="000000"/>
              </a:solidFill>
              <a:latin typeface="Calibri" panose="020F0502020204030204" pitchFamily="34" charset="0"/>
            </a:endParaRPr>
          </a:p>
          <a:p>
            <a:r>
              <a:rPr lang="da-DK" i="1" dirty="0">
                <a:solidFill>
                  <a:srgbClr val="000000"/>
                </a:solidFill>
                <a:latin typeface="Calibri" panose="020F0502020204030204" pitchFamily="34" charset="0"/>
              </a:rPr>
              <a:t>Meddelelsesbogen skal indeholde </a:t>
            </a:r>
            <a:r>
              <a:rPr lang="da-DK" b="1" i="1" dirty="0">
                <a:solidFill>
                  <a:srgbClr val="000000"/>
                </a:solidFill>
                <a:latin typeface="Calibri" panose="020F0502020204030204" pitchFamily="34" charset="0"/>
              </a:rPr>
              <a:t>få væsentlige fokuspunkter </a:t>
            </a:r>
            <a:r>
              <a:rPr lang="da-DK" i="1" dirty="0">
                <a:solidFill>
                  <a:srgbClr val="000000"/>
                </a:solidFill>
                <a:latin typeface="Calibri" panose="020F0502020204030204" pitchFamily="34" charset="0"/>
              </a:rPr>
              <a:t>vedrørende eleven</a:t>
            </a:r>
            <a:endParaRPr lang="da-DK" b="0" i="1" u="none" strike="noStrike" baseline="0" dirty="0">
              <a:solidFill>
                <a:srgbClr val="000000"/>
              </a:solidFill>
              <a:latin typeface="Calibri" panose="020F0502020204030204" pitchFamily="34" charset="0"/>
            </a:endParaRPr>
          </a:p>
          <a:p>
            <a:pPr marL="0" indent="0">
              <a:buNone/>
            </a:pPr>
            <a:endParaRPr lang="da-DK" dirty="0"/>
          </a:p>
        </p:txBody>
      </p:sp>
      <p:pic>
        <p:nvPicPr>
          <p:cNvPr id="5" name="Billede 4" descr="Jeg har forbindelse til Sun">
            <a:extLst>
              <a:ext uri="{FF2B5EF4-FFF2-40B4-BE49-F238E27FC236}">
                <a16:creationId xmlns:a16="http://schemas.microsoft.com/office/drawing/2014/main" id="{C7CC4D39-0ED4-4A3A-8AC7-43E7A2483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077" y="312961"/>
            <a:ext cx="2731911" cy="1828800"/>
          </a:xfrm>
          <a:prstGeom prst="rect">
            <a:avLst/>
          </a:prstGeom>
          <a:ln>
            <a:noFill/>
          </a:ln>
          <a:effectLst>
            <a:softEdge rad="112500"/>
          </a:effectLst>
        </p:spPr>
      </p:pic>
    </p:spTree>
    <p:extLst>
      <p:ext uri="{BB962C8B-B14F-4D97-AF65-F5344CB8AC3E}">
        <p14:creationId xmlns:p14="http://schemas.microsoft.com/office/powerpoint/2010/main" val="4203883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7A1B7-5864-4CBF-B56C-D2C17BE0B110}"/>
              </a:ext>
            </a:extLst>
          </p:cNvPr>
          <p:cNvSpPr>
            <a:spLocks noGrp="1"/>
          </p:cNvSpPr>
          <p:nvPr>
            <p:ph type="title"/>
          </p:nvPr>
        </p:nvSpPr>
        <p:spPr>
          <a:xfrm>
            <a:off x="1063752" y="2479"/>
            <a:ext cx="10058400" cy="1609344"/>
          </a:xfrm>
        </p:spPr>
        <p:txBody>
          <a:bodyPr/>
          <a:lstStyle/>
          <a:p>
            <a:r>
              <a:rPr lang="da-DK" dirty="0"/>
              <a:t>Indhold og forpligtelse</a:t>
            </a:r>
          </a:p>
        </p:txBody>
      </p:sp>
      <p:sp>
        <p:nvSpPr>
          <p:cNvPr id="3" name="Pladsholder til indhold 2">
            <a:extLst>
              <a:ext uri="{FF2B5EF4-FFF2-40B4-BE49-F238E27FC236}">
                <a16:creationId xmlns:a16="http://schemas.microsoft.com/office/drawing/2014/main" id="{6205CBBC-4031-4276-B6C7-2B2AB4075AC1}"/>
              </a:ext>
            </a:extLst>
          </p:cNvPr>
          <p:cNvSpPr>
            <a:spLocks noGrp="1"/>
          </p:cNvSpPr>
          <p:nvPr>
            <p:ph idx="1"/>
          </p:nvPr>
        </p:nvSpPr>
        <p:spPr>
          <a:xfrm>
            <a:off x="1063752" y="1516355"/>
            <a:ext cx="10414396" cy="5137688"/>
          </a:xfrm>
        </p:spPr>
        <p:txBody>
          <a:bodyPr>
            <a:normAutofit fontScale="92500" lnSpcReduction="10000"/>
          </a:bodyPr>
          <a:lstStyle/>
          <a:p>
            <a:pPr marL="0" indent="0">
              <a:buNone/>
            </a:pPr>
            <a:r>
              <a:rPr lang="da-DK" sz="2100" b="1" dirty="0">
                <a:solidFill>
                  <a:srgbClr val="000000"/>
                </a:solidFill>
              </a:rPr>
              <a:t>Indhold</a:t>
            </a:r>
          </a:p>
          <a:p>
            <a:pPr marL="0" indent="0">
              <a:buNone/>
            </a:pPr>
            <a:r>
              <a:rPr lang="da-DK" sz="2100" dirty="0">
                <a:solidFill>
                  <a:srgbClr val="000000"/>
                </a:solidFill>
              </a:rPr>
              <a:t>Elevens bog skal indeholde få, væsentlige fokuspunkter og overvejelser om, hvad der skal sættes fokus på for at understøtte elevens udvikling. </a:t>
            </a:r>
          </a:p>
          <a:p>
            <a:r>
              <a:rPr lang="da-DK" sz="2100" dirty="0">
                <a:solidFill>
                  <a:srgbClr val="000000"/>
                </a:solidFill>
              </a:rPr>
              <a:t>På 0. årgang: kompetenceområderne sprog og matematisk opmærksomhed samt alsidig udvikling</a:t>
            </a:r>
          </a:p>
          <a:p>
            <a:r>
              <a:rPr lang="da-DK" sz="2100" dirty="0">
                <a:solidFill>
                  <a:srgbClr val="000000"/>
                </a:solidFill>
              </a:rPr>
              <a:t>På 1.-6. årgang: dansk, matematik og alsidig udvikling</a:t>
            </a:r>
          </a:p>
          <a:p>
            <a:r>
              <a:rPr lang="da-DK" sz="2100" dirty="0">
                <a:solidFill>
                  <a:srgbClr val="000000"/>
                </a:solidFill>
              </a:rPr>
              <a:t>På 7.-9. årgang: dansk, matematik, alsidig udvikling og elevens overvejelser om uddannelse</a:t>
            </a:r>
          </a:p>
          <a:p>
            <a:pPr marL="0" indent="0">
              <a:buNone/>
            </a:pPr>
            <a:r>
              <a:rPr lang="da-DK" sz="2100" b="1" dirty="0">
                <a:solidFill>
                  <a:srgbClr val="000000"/>
                </a:solidFill>
              </a:rPr>
              <a:t>Forpligtelse</a:t>
            </a:r>
          </a:p>
          <a:p>
            <a:pPr marL="0" indent="0">
              <a:buNone/>
            </a:pPr>
            <a:r>
              <a:rPr lang="da-DK" sz="2100" dirty="0">
                <a:solidFill>
                  <a:srgbClr val="000000"/>
                </a:solidFill>
              </a:rPr>
              <a:t>Elevens bog skal gøres synlig for forældre mindst en gang om året. </a:t>
            </a:r>
          </a:p>
          <a:p>
            <a:pPr marL="0" indent="0">
              <a:buNone/>
            </a:pPr>
            <a:r>
              <a:rPr lang="da-DK" sz="2100" dirty="0">
                <a:solidFill>
                  <a:srgbClr val="000000"/>
                </a:solidFill>
              </a:rPr>
              <a:t>Elevens bog er et værktøj til dialog og samarbejde mellem skole og hjem, som skal indgå i den løbende kontakt mellem elev, forældre og skole fra børnehaveklassen til 9. klasse.</a:t>
            </a:r>
          </a:p>
          <a:p>
            <a:pPr marL="0" indent="0">
              <a:buNone/>
            </a:pPr>
            <a:r>
              <a:rPr lang="da-DK" sz="2100" dirty="0">
                <a:solidFill>
                  <a:srgbClr val="000000"/>
                </a:solidFill>
              </a:rPr>
              <a:t>For elever med udfordringer skal elevens bog indeholde information om de indsatser og den opfølgning, som skolen har iværksat for at afhjælpe udfordringerne. (Dette kan gøres ved henvisning til andre dokumenter, f.eks. IT-rygsæk handleplan, </a:t>
            </a:r>
            <a:r>
              <a:rPr lang="da-DK" sz="2100" dirty="0" err="1">
                <a:solidFill>
                  <a:srgbClr val="000000"/>
                </a:solidFill>
              </a:rPr>
              <a:t>revisitationsskemaer</a:t>
            </a:r>
            <a:r>
              <a:rPr lang="da-DK" sz="2100" dirty="0">
                <a:solidFill>
                  <a:srgbClr val="000000"/>
                </a:solidFill>
              </a:rPr>
              <a:t>, AKT-handleplaner m.m.)</a:t>
            </a:r>
          </a:p>
          <a:p>
            <a:pPr marL="0" indent="0">
              <a:buNone/>
            </a:pPr>
            <a:endParaRPr lang="da-DK" sz="2100" dirty="0">
              <a:solidFill>
                <a:srgbClr val="000000"/>
              </a:solidFill>
            </a:endParaRPr>
          </a:p>
          <a:p>
            <a:pPr marL="0" indent="0">
              <a:buNone/>
            </a:pPr>
            <a:endParaRPr lang="da-DK" sz="1800" i="1" dirty="0">
              <a:solidFill>
                <a:srgbClr val="000000"/>
              </a:solidFill>
              <a:latin typeface="Calibri" panose="020F0502020204030204" pitchFamily="34" charset="0"/>
            </a:endParaRPr>
          </a:p>
          <a:p>
            <a:pPr marL="0" indent="0">
              <a:buNone/>
            </a:pPr>
            <a:endParaRPr lang="da-DK" sz="1800" i="1" dirty="0">
              <a:solidFill>
                <a:srgbClr val="000000"/>
              </a:solidFill>
              <a:latin typeface="Calibri" panose="020F0502020204030204" pitchFamily="34" charset="0"/>
            </a:endParaRPr>
          </a:p>
          <a:p>
            <a:endParaRPr lang="da-DK" sz="1800" i="1" dirty="0">
              <a:solidFill>
                <a:srgbClr val="000000"/>
              </a:solidFill>
              <a:latin typeface="Calibri" panose="020F0502020204030204" pitchFamily="34" charset="0"/>
            </a:endParaRPr>
          </a:p>
          <a:p>
            <a:endParaRPr lang="da-DK" sz="1800" i="1" dirty="0">
              <a:solidFill>
                <a:srgbClr val="000000"/>
              </a:solidFill>
              <a:latin typeface="Calibri" panose="020F0502020204030204" pitchFamily="34" charset="0"/>
            </a:endParaRPr>
          </a:p>
          <a:p>
            <a:endParaRPr lang="da-DK" dirty="0"/>
          </a:p>
        </p:txBody>
      </p:sp>
    </p:spTree>
    <p:extLst>
      <p:ext uri="{BB962C8B-B14F-4D97-AF65-F5344CB8AC3E}">
        <p14:creationId xmlns:p14="http://schemas.microsoft.com/office/powerpoint/2010/main" val="248867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785DF-8390-4DDA-BC1D-8D67D522B807}"/>
              </a:ext>
            </a:extLst>
          </p:cNvPr>
          <p:cNvSpPr>
            <a:spLocks noGrp="1"/>
          </p:cNvSpPr>
          <p:nvPr>
            <p:ph type="title"/>
          </p:nvPr>
        </p:nvSpPr>
        <p:spPr>
          <a:xfrm>
            <a:off x="1066800" y="0"/>
            <a:ext cx="10058400" cy="1609344"/>
          </a:xfrm>
        </p:spPr>
        <p:txBody>
          <a:bodyPr/>
          <a:lstStyle/>
          <a:p>
            <a:r>
              <a:rPr lang="da-DK" dirty="0"/>
              <a:t>Medie</a:t>
            </a:r>
          </a:p>
        </p:txBody>
      </p:sp>
      <p:sp>
        <p:nvSpPr>
          <p:cNvPr id="3" name="Pladsholder til indhold 2">
            <a:extLst>
              <a:ext uri="{FF2B5EF4-FFF2-40B4-BE49-F238E27FC236}">
                <a16:creationId xmlns:a16="http://schemas.microsoft.com/office/drawing/2014/main" id="{ADD71B8F-9AE5-44B2-A718-E42ECD40FC7A}"/>
              </a:ext>
            </a:extLst>
          </p:cNvPr>
          <p:cNvSpPr>
            <a:spLocks noGrp="1"/>
          </p:cNvSpPr>
          <p:nvPr>
            <p:ph idx="1"/>
          </p:nvPr>
        </p:nvSpPr>
        <p:spPr>
          <a:xfrm>
            <a:off x="1066800" y="2079412"/>
            <a:ext cx="10058400" cy="4050792"/>
          </a:xfrm>
        </p:spPr>
        <p:txBody>
          <a:bodyPr>
            <a:normAutofit/>
          </a:bodyPr>
          <a:lstStyle/>
          <a:p>
            <a:r>
              <a:rPr lang="da-DK" dirty="0"/>
              <a:t>Det er muligt at have en analog meddelelsesbog, men umiddelbart anbefales det at arbejde med meddelelsesbogen digitalt </a:t>
            </a:r>
          </a:p>
          <a:p>
            <a:r>
              <a:rPr lang="da-DK" dirty="0"/>
              <a:t>Der er flere platforme som kan bruges til meddelelsesbogen, men umiddelbart anbefales det at bruge en platform som er kendt i forvejen. </a:t>
            </a:r>
          </a:p>
          <a:p>
            <a:r>
              <a:rPr lang="da-DK" dirty="0"/>
              <a:t>En mulighed (- og anbefaling fra arbejdsgruppen) er at bruge Minuddannelse.</a:t>
            </a:r>
          </a:p>
          <a:p>
            <a:r>
              <a:rPr lang="da-DK" dirty="0"/>
              <a:t>Alternative platforme:</a:t>
            </a:r>
          </a:p>
          <a:p>
            <a:pPr lvl="1"/>
            <a:r>
              <a:rPr lang="da-DK" sz="2000" dirty="0"/>
              <a:t> Sikre filer i AULA: </a:t>
            </a:r>
            <a:r>
              <a:rPr lang="da-DK" sz="2000" b="0" i="0" u="none" strike="noStrike" baseline="0" dirty="0">
                <a:solidFill>
                  <a:srgbClr val="000000"/>
                </a:solidFill>
                <a:latin typeface="Calibri" panose="020F0502020204030204" pitchFamily="34" charset="0"/>
              </a:rPr>
              <a:t>Man vil kunne benytte sikre filer i Aula. Fordelen er sikkerhed og tilgængelighed. Imod taler, at eleverne ikke umiddelbart vil have adgang til filer placeret i Aula. </a:t>
            </a:r>
            <a:r>
              <a:rPr lang="da-DK" sz="2000" dirty="0"/>
              <a:t> </a:t>
            </a:r>
          </a:p>
          <a:p>
            <a:pPr lvl="1"/>
            <a:r>
              <a:rPr lang="da-DK" sz="2000" dirty="0"/>
              <a:t>Skolebordet: </a:t>
            </a:r>
            <a:r>
              <a:rPr lang="da-DK" sz="2000" b="0" i="0" u="none" strike="noStrike" baseline="0" dirty="0">
                <a:solidFill>
                  <a:srgbClr val="000000"/>
                </a:solidFill>
                <a:latin typeface="Calibri" panose="020F0502020204030204" pitchFamily="34" charset="0"/>
              </a:rPr>
              <a:t>Skolernes dokumenthåndtering vil kunne indeholde en slags meddelelsesbog. Dette vil kræve en ændring af den nuværende indretning og medføre en udgift. </a:t>
            </a:r>
            <a:endParaRPr lang="da-DK" sz="2000" dirty="0"/>
          </a:p>
        </p:txBody>
      </p:sp>
      <p:grpSp>
        <p:nvGrpSpPr>
          <p:cNvPr id="6" name="Gruppe 5">
            <a:extLst>
              <a:ext uri="{FF2B5EF4-FFF2-40B4-BE49-F238E27FC236}">
                <a16:creationId xmlns:a16="http://schemas.microsoft.com/office/drawing/2014/main" id="{60639DA3-85EE-4964-88B8-FF1873AAEFF9}"/>
              </a:ext>
            </a:extLst>
          </p:cNvPr>
          <p:cNvGrpSpPr/>
          <p:nvPr/>
        </p:nvGrpSpPr>
        <p:grpSpPr>
          <a:xfrm>
            <a:off x="7685666" y="186928"/>
            <a:ext cx="4314605" cy="1892484"/>
            <a:chOff x="7877395" y="-8686"/>
            <a:chExt cx="4314605" cy="1892484"/>
          </a:xfrm>
        </p:grpSpPr>
        <p:pic>
          <p:nvPicPr>
            <p:cNvPr id="4" name="Billede 3" descr="Bøger stablet på et bord">
              <a:extLst>
                <a:ext uri="{FF2B5EF4-FFF2-40B4-BE49-F238E27FC236}">
                  <a16:creationId xmlns:a16="http://schemas.microsoft.com/office/drawing/2014/main" id="{6B7C02A1-CA26-47EB-B503-B8C6874C4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0535" y="30068"/>
              <a:ext cx="2721465" cy="1814310"/>
            </a:xfrm>
            <a:prstGeom prst="rect">
              <a:avLst/>
            </a:prstGeom>
            <a:ln>
              <a:noFill/>
            </a:ln>
            <a:effectLst>
              <a:softEdge rad="112500"/>
            </a:effectLst>
          </p:spPr>
        </p:pic>
        <p:pic>
          <p:nvPicPr>
            <p:cNvPr id="5" name="Billede 4" descr="Person skriver på laptop">
              <a:extLst>
                <a:ext uri="{FF2B5EF4-FFF2-40B4-BE49-F238E27FC236}">
                  <a16:creationId xmlns:a16="http://schemas.microsoft.com/office/drawing/2014/main" id="{94688DD4-3F20-45EE-8672-52259D4F6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395" y="-8686"/>
              <a:ext cx="2839419" cy="1892484"/>
            </a:xfrm>
            <a:prstGeom prst="rect">
              <a:avLst/>
            </a:prstGeom>
            <a:ln>
              <a:noFill/>
            </a:ln>
            <a:effectLst>
              <a:softEdge rad="112500"/>
            </a:effectLst>
          </p:spPr>
        </p:pic>
      </p:grpSp>
    </p:spTree>
    <p:extLst>
      <p:ext uri="{BB962C8B-B14F-4D97-AF65-F5344CB8AC3E}">
        <p14:creationId xmlns:p14="http://schemas.microsoft.com/office/powerpoint/2010/main" val="3392191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C4675-0F26-4A37-8B2D-86208D2687DE}"/>
              </a:ext>
            </a:extLst>
          </p:cNvPr>
          <p:cNvSpPr>
            <a:spLocks noGrp="1"/>
          </p:cNvSpPr>
          <p:nvPr>
            <p:ph type="title"/>
          </p:nvPr>
        </p:nvSpPr>
        <p:spPr>
          <a:xfrm>
            <a:off x="352926" y="484632"/>
            <a:ext cx="11550316" cy="1609344"/>
          </a:xfrm>
        </p:spPr>
        <p:txBody>
          <a:bodyPr/>
          <a:lstStyle/>
          <a:p>
            <a:r>
              <a:rPr lang="da-DK" dirty="0"/>
              <a:t>Udkast til arbejdet med meddelelsesbogen</a:t>
            </a:r>
          </a:p>
        </p:txBody>
      </p:sp>
      <p:sp>
        <p:nvSpPr>
          <p:cNvPr id="4" name="Pladsholder til indhold 3">
            <a:extLst>
              <a:ext uri="{FF2B5EF4-FFF2-40B4-BE49-F238E27FC236}">
                <a16:creationId xmlns:a16="http://schemas.microsoft.com/office/drawing/2014/main" id="{91696DE9-59BB-42CE-9EC9-88CB78967AEE}"/>
              </a:ext>
            </a:extLst>
          </p:cNvPr>
          <p:cNvSpPr>
            <a:spLocks noGrp="1"/>
          </p:cNvSpPr>
          <p:nvPr>
            <p:ph idx="1"/>
          </p:nvPr>
        </p:nvSpPr>
        <p:spPr/>
        <p:txBody>
          <a:bodyPr/>
          <a:lstStyle/>
          <a:p>
            <a:endParaRPr lang="da-DK"/>
          </a:p>
        </p:txBody>
      </p:sp>
      <p:pic>
        <p:nvPicPr>
          <p:cNvPr id="8" name="Billede 7">
            <a:extLst>
              <a:ext uri="{FF2B5EF4-FFF2-40B4-BE49-F238E27FC236}">
                <a16:creationId xmlns:a16="http://schemas.microsoft.com/office/drawing/2014/main" id="{DBFAAD22-2F69-4CF3-8FBB-59F797293BDD}"/>
              </a:ext>
            </a:extLst>
          </p:cNvPr>
          <p:cNvPicPr>
            <a:picLocks noChangeAspect="1"/>
          </p:cNvPicPr>
          <p:nvPr/>
        </p:nvPicPr>
        <p:blipFill>
          <a:blip r:embed="rId2"/>
          <a:stretch>
            <a:fillRect/>
          </a:stretch>
        </p:blipFill>
        <p:spPr>
          <a:xfrm>
            <a:off x="449179" y="1594701"/>
            <a:ext cx="10672973" cy="5297206"/>
          </a:xfrm>
          <a:prstGeom prst="rect">
            <a:avLst/>
          </a:prstGeom>
        </p:spPr>
      </p:pic>
    </p:spTree>
    <p:extLst>
      <p:ext uri="{BB962C8B-B14F-4D97-AF65-F5344CB8AC3E}">
        <p14:creationId xmlns:p14="http://schemas.microsoft.com/office/powerpoint/2010/main" val="4045390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70BF2-7B44-5D3A-269D-ABE877D8824E}"/>
              </a:ext>
            </a:extLst>
          </p:cNvPr>
          <p:cNvSpPr>
            <a:spLocks noGrp="1"/>
          </p:cNvSpPr>
          <p:nvPr>
            <p:ph type="title"/>
          </p:nvPr>
        </p:nvSpPr>
        <p:spPr>
          <a:xfrm>
            <a:off x="1069847" y="484632"/>
            <a:ext cx="10389649" cy="1609344"/>
          </a:xfrm>
        </p:spPr>
        <p:txBody>
          <a:bodyPr/>
          <a:lstStyle/>
          <a:p>
            <a:r>
              <a:rPr lang="da-DK" dirty="0"/>
              <a:t>Fra princip om </a:t>
            </a:r>
            <a:r>
              <a:rPr lang="da-DK" dirty="0" err="1"/>
              <a:t>Skole-hjem</a:t>
            </a:r>
            <a:r>
              <a:rPr lang="da-DK" dirty="0"/>
              <a:t> samarbejde</a:t>
            </a:r>
          </a:p>
        </p:txBody>
      </p:sp>
      <p:sp>
        <p:nvSpPr>
          <p:cNvPr id="3" name="Pladsholder til indhold 2">
            <a:extLst>
              <a:ext uri="{FF2B5EF4-FFF2-40B4-BE49-F238E27FC236}">
                <a16:creationId xmlns:a16="http://schemas.microsoft.com/office/drawing/2014/main" id="{888883C5-2E0E-E940-A2CB-91641EA07C68}"/>
              </a:ext>
            </a:extLst>
          </p:cNvPr>
          <p:cNvSpPr>
            <a:spLocks noGrp="1"/>
          </p:cNvSpPr>
          <p:nvPr>
            <p:ph idx="1"/>
          </p:nvPr>
        </p:nvSpPr>
        <p:spPr/>
        <p:txBody>
          <a:bodyPr/>
          <a:lstStyle/>
          <a:p>
            <a:pPr marL="0" indent="0" algn="l">
              <a:buNone/>
            </a:pPr>
            <a:r>
              <a:rPr lang="da-DK" sz="1800" b="1" i="0" u="none" strike="noStrike" baseline="0" dirty="0">
                <a:latin typeface="Calibri-Bold"/>
              </a:rPr>
              <a:t>SKOLE/HJEM SAMTALERNE:</a:t>
            </a:r>
          </a:p>
          <a:p>
            <a:pPr marL="0" indent="0" algn="l">
              <a:buNone/>
            </a:pPr>
            <a:r>
              <a:rPr lang="da-DK" sz="1800" b="0" i="0" u="none" strike="noStrike" baseline="0" dirty="0">
                <a:latin typeface="Calibri" panose="020F0502020204030204" pitchFamily="34" charset="0"/>
              </a:rPr>
              <a:t>Der afholdes mindst én samtale årligt med mulighed for flere samtaler, hvis der er behov for det.</a:t>
            </a:r>
          </a:p>
          <a:p>
            <a:pPr marL="0" indent="0" algn="l">
              <a:buNone/>
            </a:pPr>
            <a:r>
              <a:rPr lang="da-DK" sz="1800" b="0" i="0" u="none" strike="noStrike" baseline="0" dirty="0">
                <a:latin typeface="Calibri" panose="020F0502020204030204" pitchFamily="34" charset="0"/>
              </a:rPr>
              <a:t>Første skole/hjem samtale afholdes primært i løbet af oktober og november måned. Her</a:t>
            </a:r>
          </a:p>
          <a:p>
            <a:pPr marL="0" indent="0" algn="l">
              <a:buNone/>
            </a:pPr>
            <a:r>
              <a:rPr lang="da-DK" sz="1800" b="0" i="0" u="none" strike="noStrike" baseline="0" dirty="0">
                <a:latin typeface="Calibri" panose="020F0502020204030204" pitchFamily="34" charset="0"/>
              </a:rPr>
              <a:t>fremlægges skolens syn på elevens udbytte af skolegangen, såvel fagligt, socialt og med hensyn til</a:t>
            </a:r>
          </a:p>
          <a:p>
            <a:pPr marL="0" indent="0" algn="l">
              <a:buNone/>
            </a:pPr>
            <a:r>
              <a:rPr lang="da-DK" sz="1800" b="0" i="0" u="none" strike="noStrike" baseline="0" dirty="0">
                <a:latin typeface="Calibri" panose="020F0502020204030204" pitchFamily="34" charset="0"/>
              </a:rPr>
              <a:t>arbejdsindsats. </a:t>
            </a:r>
            <a:r>
              <a:rPr lang="da-DK" sz="1800" b="1" i="0" u="none" strike="noStrike" baseline="0" dirty="0">
                <a:latin typeface="Calibri" panose="020F0502020204030204" pitchFamily="34" charset="0"/>
              </a:rPr>
              <a:t>Desuden drøftes elevens fremtidige mål i henhold til elevplanen.</a:t>
            </a:r>
          </a:p>
          <a:p>
            <a:pPr marL="0" indent="0" algn="l">
              <a:buNone/>
            </a:pPr>
            <a:r>
              <a:rPr lang="da-DK" sz="1800" b="1" i="0" u="none" strike="noStrike" baseline="0" dirty="0">
                <a:latin typeface="Calibri" panose="020F0502020204030204" pitchFamily="34" charset="0"/>
              </a:rPr>
              <a:t>Når børn deltager i samtalen, bør de inddrages aktivt.</a:t>
            </a:r>
          </a:p>
          <a:p>
            <a:pPr marL="0" indent="0" algn="l">
              <a:buNone/>
            </a:pPr>
            <a:r>
              <a:rPr lang="da-DK" sz="1800" b="0" i="0" u="none" strike="noStrike" baseline="0" dirty="0">
                <a:latin typeface="Calibri" panose="020F0502020204030204" pitchFamily="34" charset="0"/>
              </a:rPr>
              <a:t>Elevplaner udsendes forud for skole-hjemsamtaler. I 7. - 9. klasse modtages skriftlige</a:t>
            </a:r>
          </a:p>
          <a:p>
            <a:pPr marL="0" indent="0" algn="l">
              <a:buNone/>
            </a:pPr>
            <a:r>
              <a:rPr lang="da-DK" sz="1800" b="0" i="0" u="none" strike="noStrike" baseline="0" dirty="0">
                <a:latin typeface="Calibri" panose="020F0502020204030204" pitchFamily="34" charset="0"/>
              </a:rPr>
              <a:t>standpunktsmeddelelser.</a:t>
            </a:r>
            <a:endParaRPr lang="da-DK" dirty="0"/>
          </a:p>
        </p:txBody>
      </p:sp>
    </p:spTree>
    <p:extLst>
      <p:ext uri="{BB962C8B-B14F-4D97-AF65-F5344CB8AC3E}">
        <p14:creationId xmlns:p14="http://schemas.microsoft.com/office/powerpoint/2010/main" val="3428510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9B554-110C-4181-9D1E-7BF11A9384C4}"/>
              </a:ext>
            </a:extLst>
          </p:cNvPr>
          <p:cNvSpPr>
            <a:spLocks noGrp="1"/>
          </p:cNvSpPr>
          <p:nvPr>
            <p:ph type="title"/>
          </p:nvPr>
        </p:nvSpPr>
        <p:spPr/>
        <p:txBody>
          <a:bodyPr/>
          <a:lstStyle/>
          <a:p>
            <a:r>
              <a:rPr lang="da-DK" dirty="0"/>
              <a:t>Udpluk fra forældreråds udsagn om skole-hjemsamtalen</a:t>
            </a:r>
          </a:p>
        </p:txBody>
      </p:sp>
      <p:sp>
        <p:nvSpPr>
          <p:cNvPr id="3" name="Pladsholder til indhold 2">
            <a:extLst>
              <a:ext uri="{FF2B5EF4-FFF2-40B4-BE49-F238E27FC236}">
                <a16:creationId xmlns:a16="http://schemas.microsoft.com/office/drawing/2014/main" id="{F6100E97-EC73-447A-910B-4C3C2C9D4B5D}"/>
              </a:ext>
            </a:extLst>
          </p:cNvPr>
          <p:cNvSpPr>
            <a:spLocks noGrp="1"/>
          </p:cNvSpPr>
          <p:nvPr>
            <p:ph idx="1"/>
          </p:nvPr>
        </p:nvSpPr>
        <p:spPr/>
        <p:txBody>
          <a:bodyPr/>
          <a:lstStyle/>
          <a:p>
            <a:pPr marL="0" indent="0">
              <a:buNone/>
            </a:pPr>
            <a:r>
              <a:rPr lang="da-DK" dirty="0"/>
              <a:t>Hvordan skal en god skole/hjem samtale være:</a:t>
            </a:r>
          </a:p>
          <a:p>
            <a:pPr lvl="1"/>
            <a:r>
              <a:rPr lang="da-DK" dirty="0"/>
              <a:t>Den skal have fokus på de gode ting</a:t>
            </a:r>
          </a:p>
          <a:p>
            <a:pPr lvl="1"/>
            <a:r>
              <a:rPr lang="da-DK" dirty="0"/>
              <a:t>Hovedfokus skal være på barnet</a:t>
            </a:r>
          </a:p>
          <a:p>
            <a:pPr lvl="1"/>
            <a:r>
              <a:rPr lang="da-DK" dirty="0"/>
              <a:t>Der skal være forberedelse inden samtalen – barnet og forældre</a:t>
            </a:r>
          </a:p>
          <a:p>
            <a:pPr lvl="1"/>
            <a:r>
              <a:rPr lang="da-DK" dirty="0"/>
              <a:t>Barnet skal være til stede</a:t>
            </a:r>
          </a:p>
          <a:p>
            <a:pPr lvl="1"/>
            <a:r>
              <a:rPr lang="da-DK" dirty="0"/>
              <a:t>Der skal være fokus på trivsel</a:t>
            </a:r>
          </a:p>
          <a:p>
            <a:pPr marL="0" indent="0">
              <a:buNone/>
            </a:pPr>
            <a:r>
              <a:rPr lang="da-DK" dirty="0"/>
              <a:t>Hvad skal barn og forældre have ud af samtalen</a:t>
            </a:r>
          </a:p>
          <a:p>
            <a:pPr lvl="1"/>
            <a:r>
              <a:rPr lang="da-DK" dirty="0"/>
              <a:t>En retning – hvad skal vi skrue op eller ned for</a:t>
            </a:r>
          </a:p>
          <a:p>
            <a:pPr lvl="1"/>
            <a:r>
              <a:rPr lang="da-DK" dirty="0"/>
              <a:t>Mini – elevtrivselssamtale</a:t>
            </a:r>
          </a:p>
          <a:p>
            <a:pPr lvl="1"/>
            <a:r>
              <a:rPr lang="da-DK" dirty="0"/>
              <a:t>Fokus på de gode ting, som børnene vokser af</a:t>
            </a:r>
          </a:p>
          <a:p>
            <a:endParaRPr lang="da-DK" dirty="0"/>
          </a:p>
        </p:txBody>
      </p:sp>
    </p:spTree>
    <p:extLst>
      <p:ext uri="{BB962C8B-B14F-4D97-AF65-F5344CB8AC3E}">
        <p14:creationId xmlns:p14="http://schemas.microsoft.com/office/powerpoint/2010/main" val="1727853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FC78E-0379-484C-A6CD-FF8D45B2550D}"/>
              </a:ext>
            </a:extLst>
          </p:cNvPr>
          <p:cNvSpPr>
            <a:spLocks noGrp="1"/>
          </p:cNvSpPr>
          <p:nvPr>
            <p:ph type="title"/>
          </p:nvPr>
        </p:nvSpPr>
        <p:spPr/>
        <p:txBody>
          <a:bodyPr/>
          <a:lstStyle/>
          <a:p>
            <a:r>
              <a:rPr lang="da-DK" dirty="0"/>
              <a:t>Oplæg til Proces hos os</a:t>
            </a:r>
          </a:p>
        </p:txBody>
      </p:sp>
      <p:graphicFrame>
        <p:nvGraphicFramePr>
          <p:cNvPr id="4" name="Pladsholder til indhold 3">
            <a:extLst>
              <a:ext uri="{FF2B5EF4-FFF2-40B4-BE49-F238E27FC236}">
                <a16:creationId xmlns:a16="http://schemas.microsoft.com/office/drawing/2014/main" id="{F8845D4D-3261-4239-A8B4-4F4C310C8BBC}"/>
              </a:ext>
            </a:extLst>
          </p:cNvPr>
          <p:cNvGraphicFramePr>
            <a:graphicFrameLocks noGrp="1"/>
          </p:cNvGraphicFramePr>
          <p:nvPr>
            <p:ph idx="1"/>
            <p:extLst>
              <p:ext uri="{D42A27DB-BD31-4B8C-83A1-F6EECF244321}">
                <p14:modId xmlns:p14="http://schemas.microsoft.com/office/powerpoint/2010/main" val="109458897"/>
              </p:ext>
            </p:extLst>
          </p:nvPr>
        </p:nvGraphicFramePr>
        <p:xfrm>
          <a:off x="838199" y="1460090"/>
          <a:ext cx="10813027" cy="5176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52789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ætype">
  <a:themeElements>
    <a:clrScheme name="Træ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ræ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æ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Trætype</Template>
  <TotalTime>1114</TotalTime>
  <Words>832</Words>
  <Application>Microsoft Office PowerPoint</Application>
  <PresentationFormat>Widescreen</PresentationFormat>
  <Paragraphs>75</Paragraphs>
  <Slides>10</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10</vt:i4>
      </vt:variant>
    </vt:vector>
  </HeadingPairs>
  <TitlesOfParts>
    <vt:vector size="16" baseType="lpstr">
      <vt:lpstr>Calibri</vt:lpstr>
      <vt:lpstr>Calibri-Bold</vt:lpstr>
      <vt:lpstr>Rockwell</vt:lpstr>
      <vt:lpstr>Rockwell Condensed</vt:lpstr>
      <vt:lpstr>Wingdings</vt:lpstr>
      <vt:lpstr>Trætype</vt:lpstr>
      <vt:lpstr>Meddelelsesbogen</vt:lpstr>
      <vt:lpstr>Historik</vt:lpstr>
      <vt:lpstr>Formål med meddelelsesbogen</vt:lpstr>
      <vt:lpstr>Indhold og forpligtelse</vt:lpstr>
      <vt:lpstr>Medie</vt:lpstr>
      <vt:lpstr>Udkast til arbejdet med meddelelsesbogen</vt:lpstr>
      <vt:lpstr>Fra princip om Skole-hjem samarbejde</vt:lpstr>
      <vt:lpstr>Udpluk fra forældreråds udsagn om skole-hjemsamtalen</vt:lpstr>
      <vt:lpstr>Oplæg til Proces hos os</vt:lpstr>
      <vt:lpstr>Skolebestyrelsens bemærkninger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Meddelelsesbogen</dc:title>
  <dc:creator>Stine Schou Andersen</dc:creator>
  <cp:lastModifiedBy>Betina Skørp Nielsen</cp:lastModifiedBy>
  <cp:revision>49</cp:revision>
  <dcterms:created xsi:type="dcterms:W3CDTF">2023-01-02T20:33:31Z</dcterms:created>
  <dcterms:modified xsi:type="dcterms:W3CDTF">2023-03-21T06:43:32Z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37433d7c-cf84-481c-9b36-12648288ad76</vt:lpwstr>
  </property>
</Properties>
</file>